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41"/>
  </p:notesMasterIdLst>
  <p:sldIdLst>
    <p:sldId id="277" r:id="rId2"/>
    <p:sldId id="706" r:id="rId3"/>
    <p:sldId id="707" r:id="rId4"/>
    <p:sldId id="708" r:id="rId5"/>
    <p:sldId id="717" r:id="rId6"/>
    <p:sldId id="643" r:id="rId7"/>
    <p:sldId id="642" r:id="rId8"/>
    <p:sldId id="710" r:id="rId9"/>
    <p:sldId id="681" r:id="rId10"/>
    <p:sldId id="644" r:id="rId11"/>
    <p:sldId id="645" r:id="rId12"/>
    <p:sldId id="646" r:id="rId13"/>
    <p:sldId id="702" r:id="rId14"/>
    <p:sldId id="700" r:id="rId15"/>
    <p:sldId id="649" r:id="rId16"/>
    <p:sldId id="697" r:id="rId17"/>
    <p:sldId id="665" r:id="rId18"/>
    <p:sldId id="686" r:id="rId19"/>
    <p:sldId id="687" r:id="rId20"/>
    <p:sldId id="689" r:id="rId21"/>
    <p:sldId id="690" r:id="rId22"/>
    <p:sldId id="674" r:id="rId23"/>
    <p:sldId id="675" r:id="rId24"/>
    <p:sldId id="703" r:id="rId25"/>
    <p:sldId id="699" r:id="rId26"/>
    <p:sldId id="662" r:id="rId27"/>
    <p:sldId id="663" r:id="rId28"/>
    <p:sldId id="716" r:id="rId29"/>
    <p:sldId id="664" r:id="rId30"/>
    <p:sldId id="647" r:id="rId31"/>
    <p:sldId id="682" r:id="rId32"/>
    <p:sldId id="711" r:id="rId33"/>
    <p:sldId id="656" r:id="rId34"/>
    <p:sldId id="658" r:id="rId35"/>
    <p:sldId id="694" r:id="rId36"/>
    <p:sldId id="657" r:id="rId37"/>
    <p:sldId id="648" r:id="rId38"/>
    <p:sldId id="683" r:id="rId39"/>
    <p:sldId id="715"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8B22"/>
    <a:srgbClr val="1C721C"/>
    <a:srgbClr val="155715"/>
    <a:srgbClr val="1F7F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61" autoAdjust="0"/>
    <p:restoredTop sz="92254" autoAdjust="0"/>
  </p:normalViewPr>
  <p:slideViewPr>
    <p:cSldViewPr snapToGrid="0">
      <p:cViewPr varScale="1">
        <p:scale>
          <a:sx n="98" d="100"/>
          <a:sy n="98" d="100"/>
        </p:scale>
        <p:origin x="768" y="10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35505-D4AB-4F36-857A-9B945E75E4E8}" type="datetimeFigureOut">
              <a:rPr lang="en-US" smtClean="0"/>
              <a:t>3/6/2024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468E2D-EFB9-4AD3-BCB1-EC1F9CDD038B}" type="slidenum">
              <a:rPr lang="en-US" smtClean="0"/>
              <a:t>‹#›</a:t>
            </a:fld>
            <a:endParaRPr lang="en-US"/>
          </a:p>
        </p:txBody>
      </p:sp>
    </p:spTree>
    <p:extLst>
      <p:ext uri="{BB962C8B-B14F-4D97-AF65-F5344CB8AC3E}">
        <p14:creationId xmlns:p14="http://schemas.microsoft.com/office/powerpoint/2010/main" val="1796062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15</a:t>
            </a:fld>
            <a:endParaRPr lang="en-US"/>
          </a:p>
        </p:txBody>
      </p:sp>
    </p:spTree>
    <p:extLst>
      <p:ext uri="{BB962C8B-B14F-4D97-AF65-F5344CB8AC3E}">
        <p14:creationId xmlns:p14="http://schemas.microsoft.com/office/powerpoint/2010/main" val="2630959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D468E2D-EFB9-4AD3-BCB1-EC1F9CDD038B}" type="slidenum">
              <a:rPr lang="en-US" smtClean="0">
                <a:solidFill>
                  <a:prstClr val="black"/>
                </a:solidFill>
              </a:rPr>
              <a:pPr>
                <a:defRPr/>
              </a:pPr>
              <a:t>24</a:t>
            </a:fld>
            <a:endParaRPr lang="en-US">
              <a:solidFill>
                <a:prstClr val="black"/>
              </a:solidFill>
            </a:endParaRPr>
          </a:p>
        </p:txBody>
      </p:sp>
    </p:spTree>
    <p:extLst>
      <p:ext uri="{BB962C8B-B14F-4D97-AF65-F5344CB8AC3E}">
        <p14:creationId xmlns:p14="http://schemas.microsoft.com/office/powerpoint/2010/main" val="1652088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25</a:t>
            </a:fld>
            <a:endParaRPr lang="en-US"/>
          </a:p>
        </p:txBody>
      </p:sp>
    </p:spTree>
    <p:extLst>
      <p:ext uri="{BB962C8B-B14F-4D97-AF65-F5344CB8AC3E}">
        <p14:creationId xmlns:p14="http://schemas.microsoft.com/office/powerpoint/2010/main" val="2650150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27</a:t>
            </a:fld>
            <a:endParaRPr lang="en-US"/>
          </a:p>
        </p:txBody>
      </p:sp>
    </p:spTree>
    <p:extLst>
      <p:ext uri="{BB962C8B-B14F-4D97-AF65-F5344CB8AC3E}">
        <p14:creationId xmlns:p14="http://schemas.microsoft.com/office/powerpoint/2010/main" val="3634558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29</a:t>
            </a:fld>
            <a:endParaRPr lang="en-US"/>
          </a:p>
        </p:txBody>
      </p:sp>
    </p:spTree>
    <p:extLst>
      <p:ext uri="{BB962C8B-B14F-4D97-AF65-F5344CB8AC3E}">
        <p14:creationId xmlns:p14="http://schemas.microsoft.com/office/powerpoint/2010/main" val="35606382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468E2D-EFB9-4AD3-BCB1-EC1F9CDD038B}" type="slidenum">
              <a:rPr lang="en-US" smtClean="0"/>
              <a:t>33</a:t>
            </a:fld>
            <a:endParaRPr lang="en-US"/>
          </a:p>
        </p:txBody>
      </p:sp>
    </p:spTree>
    <p:extLst>
      <p:ext uri="{BB962C8B-B14F-4D97-AF65-F5344CB8AC3E}">
        <p14:creationId xmlns:p14="http://schemas.microsoft.com/office/powerpoint/2010/main" val="3114183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16</a:t>
            </a:fld>
            <a:endParaRPr lang="en-US"/>
          </a:p>
        </p:txBody>
      </p:sp>
    </p:spTree>
    <p:extLst>
      <p:ext uri="{BB962C8B-B14F-4D97-AF65-F5344CB8AC3E}">
        <p14:creationId xmlns:p14="http://schemas.microsoft.com/office/powerpoint/2010/main" val="2218464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17</a:t>
            </a:fld>
            <a:endParaRPr lang="en-US"/>
          </a:p>
        </p:txBody>
      </p:sp>
    </p:spTree>
    <p:extLst>
      <p:ext uri="{BB962C8B-B14F-4D97-AF65-F5344CB8AC3E}">
        <p14:creationId xmlns:p14="http://schemas.microsoft.com/office/powerpoint/2010/main" val="3148698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18</a:t>
            </a:fld>
            <a:endParaRPr lang="en-US"/>
          </a:p>
        </p:txBody>
      </p:sp>
    </p:spTree>
    <p:extLst>
      <p:ext uri="{BB962C8B-B14F-4D97-AF65-F5344CB8AC3E}">
        <p14:creationId xmlns:p14="http://schemas.microsoft.com/office/powerpoint/2010/main" val="3866078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19</a:t>
            </a:fld>
            <a:endParaRPr lang="en-US"/>
          </a:p>
        </p:txBody>
      </p:sp>
    </p:spTree>
    <p:extLst>
      <p:ext uri="{BB962C8B-B14F-4D97-AF65-F5344CB8AC3E}">
        <p14:creationId xmlns:p14="http://schemas.microsoft.com/office/powerpoint/2010/main" val="2760338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20</a:t>
            </a:fld>
            <a:endParaRPr lang="en-US"/>
          </a:p>
        </p:txBody>
      </p:sp>
    </p:spTree>
    <p:extLst>
      <p:ext uri="{BB962C8B-B14F-4D97-AF65-F5344CB8AC3E}">
        <p14:creationId xmlns:p14="http://schemas.microsoft.com/office/powerpoint/2010/main" val="2199082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21</a:t>
            </a:fld>
            <a:endParaRPr lang="en-US"/>
          </a:p>
        </p:txBody>
      </p:sp>
    </p:spTree>
    <p:extLst>
      <p:ext uri="{BB962C8B-B14F-4D97-AF65-F5344CB8AC3E}">
        <p14:creationId xmlns:p14="http://schemas.microsoft.com/office/powerpoint/2010/main" val="1791825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22</a:t>
            </a:fld>
            <a:endParaRPr lang="en-US"/>
          </a:p>
        </p:txBody>
      </p:sp>
    </p:spTree>
    <p:extLst>
      <p:ext uri="{BB962C8B-B14F-4D97-AF65-F5344CB8AC3E}">
        <p14:creationId xmlns:p14="http://schemas.microsoft.com/office/powerpoint/2010/main" val="2867389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23</a:t>
            </a:fld>
            <a:endParaRPr lang="en-US"/>
          </a:p>
        </p:txBody>
      </p:sp>
    </p:spTree>
    <p:extLst>
      <p:ext uri="{BB962C8B-B14F-4D97-AF65-F5344CB8AC3E}">
        <p14:creationId xmlns:p14="http://schemas.microsoft.com/office/powerpoint/2010/main" val="4038908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79E77A5-87F0-4075-A51B-04AA668BC1BF}" type="datetime1">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544769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EC095E-45D6-4D64-90BE-29664E8993B9}" type="datetime1">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4208130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C716D4-C0D5-4475-8487-3D0699FA338F}" type="datetime1">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5192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E0E8A4-28AC-40B3-8265-714402ECE447}" type="datetime1">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996486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0F6790-28A6-43E5-8363-41D911D57E77}" type="datetime1">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98981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B4B8E6-BCFE-460F-BFB9-1FFC1D4DF28C}" type="datetime1">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34057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002B97-5E20-4B54-8CEE-39C47E884DC3}" type="datetime1">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2377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AF0D8D-7E00-4497-8D86-44B04B940A9E}" type="datetime1">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0298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057752-C450-4D05-94E0-D6B1A45109AA}" type="datetime1">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81121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B914FA-D249-421B-ABDF-F6E46F80449B}" type="datetime1">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395440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E27342-0359-4077-8A07-EB33210F6F15}" type="datetime1">
              <a:rPr lang="en-US" smtClean="0"/>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1508661" y="-11405"/>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982215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B75354E-6C99-478A-8109-1EEC8C03446D}" type="datetime1">
              <a:rPr lang="en-US" smtClean="0"/>
              <a:t>3/6/2024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23131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9FE88D-E9D2-490C-BD0E-D627ABA26674}" type="datetime1">
              <a:rPr lang="en-US" smtClean="0"/>
              <a:t>3/6/2024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67195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6EAD6C-E921-43C8-AA11-C2D5E9CC9354}" type="datetime1">
              <a:rPr lang="en-US" smtClean="0"/>
              <a:t>3/6/2024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111282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F5C451-D220-4920-8A76-DB932FD4EE42}" type="datetime1">
              <a:rPr lang="en-US" smtClean="0"/>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45424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A79423-E885-4059-84F8-858D4806DCFF}" type="datetime1">
              <a:rPr lang="en-US" smtClean="0"/>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89363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24D63FF-95CC-4D79-9837-41F82E47A435}" type="datetime1">
              <a:rPr lang="en-US" smtClean="0"/>
              <a:t>3/6/2024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6EA515B-EB3D-473C-ADE9-FD8348C61D57}" type="slidenum">
              <a:rPr lang="en-US" smtClean="0"/>
              <a:t>‹#›</a:t>
            </a:fld>
            <a:endParaRPr lang="en-US"/>
          </a:p>
        </p:txBody>
      </p:sp>
    </p:spTree>
    <p:extLst>
      <p:ext uri="{BB962C8B-B14F-4D97-AF65-F5344CB8AC3E}">
        <p14:creationId xmlns:p14="http://schemas.microsoft.com/office/powerpoint/2010/main" val="3107825152"/>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nirfaster/NIRFASTer" TargetMode="External"/><Relationship Id="rId2" Type="http://schemas.openxmlformats.org/officeDocument/2006/relationships/hyperlink" Target="https://www.nitrc.org/projects/neurodot/"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2" Type="http://schemas.openxmlformats.org/officeDocument/2006/relationships/hyperlink" Target="mailto:neurodot-support@wustl.edu"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nirfaster/NIRFASTer"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8157" y="1820875"/>
            <a:ext cx="7766936" cy="832936"/>
          </a:xfrm>
        </p:spPr>
        <p:txBody>
          <a:bodyPr/>
          <a:lstStyle/>
          <a:p>
            <a:r>
              <a:rPr lang="en-US" dirty="0" err="1">
                <a:solidFill>
                  <a:srgbClr val="FF0000"/>
                </a:solidFill>
              </a:rPr>
              <a:t>NeuroDOT</a:t>
            </a:r>
            <a:endParaRPr lang="en-US" dirty="0">
              <a:solidFill>
                <a:srgbClr val="FF0000"/>
              </a:solidFill>
            </a:endParaRPr>
          </a:p>
        </p:txBody>
      </p:sp>
      <p:sp>
        <p:nvSpPr>
          <p:cNvPr id="3" name="Subtitle 2"/>
          <p:cNvSpPr>
            <a:spLocks noGrp="1"/>
          </p:cNvSpPr>
          <p:nvPr>
            <p:ph type="subTitle" idx="1"/>
          </p:nvPr>
        </p:nvSpPr>
        <p:spPr>
          <a:xfrm>
            <a:off x="694258" y="3142035"/>
            <a:ext cx="8540835" cy="2465746"/>
          </a:xfrm>
        </p:spPr>
        <p:txBody>
          <a:bodyPr>
            <a:noAutofit/>
          </a:bodyPr>
          <a:lstStyle/>
          <a:p>
            <a:r>
              <a:rPr lang="en-US" sz="4000" i="1" dirty="0"/>
              <a:t>Tutorial:</a:t>
            </a:r>
          </a:p>
          <a:p>
            <a:r>
              <a:rPr lang="en-US" sz="4000" i="1" dirty="0"/>
              <a:t>Generating a Light Model</a:t>
            </a:r>
          </a:p>
          <a:p>
            <a:r>
              <a:rPr lang="en-US" sz="4000" i="1" dirty="0"/>
              <a:t>32x32 Full Head Pad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7973" y="1820875"/>
            <a:ext cx="2125980" cy="2834640"/>
          </a:xfrm>
          <a:prstGeom prst="rect">
            <a:avLst/>
          </a:prstGeom>
        </p:spPr>
      </p:pic>
      <p:sp>
        <p:nvSpPr>
          <p:cNvPr id="6" name="Slide Number Placeholder 5">
            <a:extLst>
              <a:ext uri="{FF2B5EF4-FFF2-40B4-BE49-F238E27FC236}">
                <a16:creationId xmlns:a16="http://schemas.microsoft.com/office/drawing/2014/main" id="{24F282AD-9AEA-42C1-C1AE-063ACA53CCE0}"/>
              </a:ext>
            </a:extLst>
          </p:cNvPr>
          <p:cNvSpPr>
            <a:spLocks noGrp="1"/>
          </p:cNvSpPr>
          <p:nvPr>
            <p:ph type="sldNum" sz="quarter" idx="12"/>
          </p:nvPr>
        </p:nvSpPr>
        <p:spPr/>
        <p:txBody>
          <a:bodyPr/>
          <a:lstStyle/>
          <a:p>
            <a:fld id="{A6EA515B-EB3D-473C-ADE9-FD8348C61D57}" type="slidenum">
              <a:rPr lang="en-US" smtClean="0"/>
              <a:t>1</a:t>
            </a:fld>
            <a:endParaRPr lang="en-US"/>
          </a:p>
        </p:txBody>
      </p:sp>
    </p:spTree>
    <p:extLst>
      <p:ext uri="{BB962C8B-B14F-4D97-AF65-F5344CB8AC3E}">
        <p14:creationId xmlns:p14="http://schemas.microsoft.com/office/powerpoint/2010/main" val="1708399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57665" y="-1649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Load a Segmented volume and visualize</a:t>
            </a:r>
          </a:p>
        </p:txBody>
      </p:sp>
      <p:sp>
        <p:nvSpPr>
          <p:cNvPr id="8" name="Rectangle 7"/>
          <p:cNvSpPr/>
          <p:nvPr/>
        </p:nvSpPr>
        <p:spPr>
          <a:xfrm>
            <a:off x="57665" y="2174664"/>
            <a:ext cx="8714195" cy="954107"/>
          </a:xfrm>
          <a:prstGeom prst="rect">
            <a:avLst/>
          </a:prstGeom>
        </p:spPr>
        <p:txBody>
          <a:bodyPr wrap="square">
            <a:spAutoFit/>
          </a:bodyPr>
          <a:lstStyle/>
          <a:p>
            <a:endParaRPr lang="en-US" sz="1200" b="1" dirty="0">
              <a:solidFill>
                <a:schemeClr val="accent2"/>
              </a:solidFill>
              <a:latin typeface="Courier New" panose="02070309020205020404" pitchFamily="49" charset="0"/>
              <a:cs typeface="Courier New" panose="02070309020205020404" pitchFamily="49" charset="0"/>
            </a:endParaRPr>
          </a:p>
          <a:p>
            <a:endParaRPr lang="en-US" sz="1200" b="1" dirty="0">
              <a:solidFill>
                <a:schemeClr val="accent2"/>
              </a:solidFill>
              <a:latin typeface="Courier New" panose="02070309020205020404" pitchFamily="49" charset="0"/>
              <a:cs typeface="Courier New" panose="02070309020205020404" pitchFamily="49" charset="0"/>
            </a:endParaRPr>
          </a:p>
          <a:p>
            <a:r>
              <a:rPr lang="en-US" sz="1600" dirty="0">
                <a:latin typeface="Arial" panose="020B0604020202020204" pitchFamily="34" charset="0"/>
                <a:cs typeface="Arial" panose="020B0604020202020204" pitchFamily="34" charset="0"/>
              </a:rPr>
              <a:t>Note that </a:t>
            </a:r>
            <a:r>
              <a:rPr lang="en-US" sz="1600" dirty="0" err="1">
                <a:latin typeface="Arial" panose="020B0604020202020204" pitchFamily="34" charset="0"/>
                <a:cs typeface="Arial" panose="020B0604020202020204" pitchFamily="34" charset="0"/>
              </a:rPr>
              <a:t>PlotSlices.m</a:t>
            </a:r>
            <a:r>
              <a:rPr lang="en-US" sz="1600" dirty="0">
                <a:latin typeface="Arial" panose="020B0604020202020204" pitchFamily="34" charset="0"/>
                <a:cs typeface="Arial" panose="020B0604020202020204" pitchFamily="34" charset="0"/>
              </a:rPr>
              <a:t> generates an interactive visualization of the volume. Simply press ‘q’ or the middle mouse button to release the figure.</a:t>
            </a:r>
          </a:p>
        </p:txBody>
      </p:sp>
      <p:sp>
        <p:nvSpPr>
          <p:cNvPr id="29" name="Rounded Rectangle 28"/>
          <p:cNvSpPr/>
          <p:nvPr/>
        </p:nvSpPr>
        <p:spPr>
          <a:xfrm>
            <a:off x="9063110" y="305464"/>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38" name="Straight Arrow Connector 37"/>
          <p:cNvCxnSpPr>
            <a:cxnSpLocks/>
          </p:cNvCxnSpPr>
          <p:nvPr/>
        </p:nvCxnSpPr>
        <p:spPr>
          <a:xfrm>
            <a:off x="10220527" y="72902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9040415" y="107844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sp>
        <p:nvSpPr>
          <p:cNvPr id="11" name="Rectangle 10"/>
          <p:cNvSpPr/>
          <p:nvPr/>
        </p:nvSpPr>
        <p:spPr>
          <a:xfrm>
            <a:off x="9539415" y="3940409"/>
            <a:ext cx="1762021" cy="1954381"/>
          </a:xfrm>
          <a:prstGeom prst="rect">
            <a:avLst/>
          </a:prstGeom>
        </p:spPr>
        <p:txBody>
          <a:bodyPr wrap="none">
            <a:spAutoFit/>
          </a:bodyPr>
          <a:lstStyle/>
          <a:p>
            <a:pPr>
              <a:spcBef>
                <a:spcPts val="600"/>
              </a:spcBef>
            </a:pPr>
            <a:r>
              <a:rPr lang="en-US" sz="1600" b="1" dirty="0">
                <a:latin typeface="Arial" panose="020B0604020202020204" pitchFamily="34" charset="0"/>
                <a:cs typeface="Arial" panose="020B0604020202020204" pitchFamily="34" charset="0"/>
              </a:rPr>
              <a:t>5 – Scalp</a:t>
            </a:r>
          </a:p>
          <a:p>
            <a:pPr>
              <a:spcBef>
                <a:spcPts val="600"/>
              </a:spcBef>
            </a:pPr>
            <a:r>
              <a:rPr lang="en-US" sz="1600" b="1" dirty="0">
                <a:latin typeface="Arial" panose="020B0604020202020204" pitchFamily="34" charset="0"/>
                <a:cs typeface="Arial" panose="020B0604020202020204" pitchFamily="34" charset="0"/>
              </a:rPr>
              <a:t>4 – Skull</a:t>
            </a:r>
          </a:p>
          <a:p>
            <a:pPr>
              <a:spcBef>
                <a:spcPts val="600"/>
              </a:spcBef>
            </a:pPr>
            <a:r>
              <a:rPr lang="en-US" sz="1600" b="1" dirty="0">
                <a:latin typeface="Arial" panose="020B0604020202020204" pitchFamily="34" charset="0"/>
                <a:cs typeface="Arial" panose="020B0604020202020204" pitchFamily="34" charset="0"/>
              </a:rPr>
              <a:t>3 – Gray Matter</a:t>
            </a:r>
          </a:p>
          <a:p>
            <a:pPr>
              <a:spcBef>
                <a:spcPts val="600"/>
              </a:spcBef>
            </a:pPr>
            <a:r>
              <a:rPr lang="en-US" sz="1600" b="1" dirty="0">
                <a:latin typeface="Arial" panose="020B0604020202020204" pitchFamily="34" charset="0"/>
                <a:cs typeface="Arial" panose="020B0604020202020204" pitchFamily="34" charset="0"/>
              </a:rPr>
              <a:t>2 – White Matter</a:t>
            </a:r>
          </a:p>
          <a:p>
            <a:pPr>
              <a:spcBef>
                <a:spcPts val="600"/>
              </a:spcBef>
            </a:pPr>
            <a:r>
              <a:rPr lang="en-US" sz="1600" b="1" dirty="0">
                <a:latin typeface="Arial" panose="020B0604020202020204" pitchFamily="34" charset="0"/>
                <a:cs typeface="Arial" panose="020B0604020202020204" pitchFamily="34" charset="0"/>
              </a:rPr>
              <a:t>1 – CSF</a:t>
            </a:r>
          </a:p>
          <a:p>
            <a:pPr>
              <a:spcBef>
                <a:spcPts val="600"/>
              </a:spcBef>
            </a:pPr>
            <a:r>
              <a:rPr lang="en-US" sz="1600" b="1" dirty="0">
                <a:latin typeface="Arial" panose="020B0604020202020204" pitchFamily="34" charset="0"/>
                <a:cs typeface="Arial" panose="020B0604020202020204" pitchFamily="34" charset="0"/>
              </a:rPr>
              <a:t>0 - Background</a:t>
            </a:r>
            <a:endParaRPr lang="en-US" sz="16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7F26EE-FDB4-99A4-43F4-47AE0A7A29E3}"/>
              </a:ext>
            </a:extLst>
          </p:cNvPr>
          <p:cNvPicPr>
            <a:picLocks noChangeAspect="1"/>
          </p:cNvPicPr>
          <p:nvPr/>
        </p:nvPicPr>
        <p:blipFill>
          <a:blip r:embed="rId2"/>
          <a:stretch>
            <a:fillRect/>
          </a:stretch>
        </p:blipFill>
        <p:spPr>
          <a:xfrm>
            <a:off x="1912775" y="3320543"/>
            <a:ext cx="7430697" cy="2949332"/>
          </a:xfrm>
          <a:prstGeom prst="rect">
            <a:avLst/>
          </a:prstGeom>
        </p:spPr>
      </p:pic>
      <p:sp>
        <p:nvSpPr>
          <p:cNvPr id="2" name="Slide Number Placeholder 1">
            <a:extLst>
              <a:ext uri="{FF2B5EF4-FFF2-40B4-BE49-F238E27FC236}">
                <a16:creationId xmlns:a16="http://schemas.microsoft.com/office/drawing/2014/main" id="{AF36AFAD-D43B-B12A-58DB-94CB63001D88}"/>
              </a:ext>
            </a:extLst>
          </p:cNvPr>
          <p:cNvSpPr>
            <a:spLocks noGrp="1"/>
          </p:cNvSpPr>
          <p:nvPr>
            <p:ph type="sldNum" sz="quarter" idx="12"/>
          </p:nvPr>
        </p:nvSpPr>
        <p:spPr/>
        <p:txBody>
          <a:bodyPr/>
          <a:lstStyle/>
          <a:p>
            <a:fld id="{A6EA515B-EB3D-473C-ADE9-FD8348C61D57}" type="slidenum">
              <a:rPr lang="en-US" smtClean="0"/>
              <a:t>10</a:t>
            </a:fld>
            <a:endParaRPr lang="en-US"/>
          </a:p>
        </p:txBody>
      </p:sp>
      <p:pic>
        <p:nvPicPr>
          <p:cNvPr id="3" name="Picture 2"/>
          <p:cNvPicPr>
            <a:picLocks noChangeAspect="1"/>
          </p:cNvPicPr>
          <p:nvPr/>
        </p:nvPicPr>
        <p:blipFill>
          <a:blip r:embed="rId3"/>
          <a:stretch>
            <a:fillRect/>
          </a:stretch>
        </p:blipFill>
        <p:spPr>
          <a:xfrm>
            <a:off x="826110" y="1119512"/>
            <a:ext cx="7945750" cy="955018"/>
          </a:xfrm>
          <a:prstGeom prst="rect">
            <a:avLst/>
          </a:prstGeom>
        </p:spPr>
      </p:pic>
    </p:spTree>
    <p:extLst>
      <p:ext uri="{BB962C8B-B14F-4D97-AF65-F5344CB8AC3E}">
        <p14:creationId xmlns:p14="http://schemas.microsoft.com/office/powerpoint/2010/main" val="3851979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low-density mesh and visualize</a:t>
            </a:r>
          </a:p>
        </p:txBody>
      </p:sp>
      <p:sp>
        <p:nvSpPr>
          <p:cNvPr id="4" name="Rectangle 3"/>
          <p:cNvSpPr/>
          <p:nvPr/>
        </p:nvSpPr>
        <p:spPr>
          <a:xfrm>
            <a:off x="148281" y="1034733"/>
            <a:ext cx="7287768" cy="1200329"/>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The low-density mesh will be used to efficiently align the optical array to its position on the head.</a:t>
            </a: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p:txBody>
      </p:sp>
      <p:sp>
        <p:nvSpPr>
          <p:cNvPr id="21" name="Rounded Rectangle 20"/>
          <p:cNvSpPr/>
          <p:nvPr/>
        </p:nvSpPr>
        <p:spPr>
          <a:xfrm>
            <a:off x="9063110"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2" name="Straight Arrow Connector 21"/>
          <p:cNvCxnSpPr>
            <a:cxnSpLocks/>
          </p:cNvCxnSpPr>
          <p:nvPr/>
        </p:nvCxnSpPr>
        <p:spPr>
          <a:xfrm>
            <a:off x="10220527"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0415"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7" name="Straight Arrow Connector 26"/>
          <p:cNvCxnSpPr>
            <a:cxnSpLocks/>
          </p:cNvCxnSpPr>
          <p:nvPr/>
        </p:nvCxnSpPr>
        <p:spPr>
          <a:xfrm>
            <a:off x="10220527"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0415" y="1850876"/>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sp>
        <p:nvSpPr>
          <p:cNvPr id="34" name="Rectangle 33"/>
          <p:cNvSpPr/>
          <p:nvPr/>
        </p:nvSpPr>
        <p:spPr>
          <a:xfrm>
            <a:off x="8469106" y="4442528"/>
            <a:ext cx="3188693" cy="523220"/>
          </a:xfrm>
          <a:prstGeom prst="rect">
            <a:avLst/>
          </a:prstGeom>
        </p:spPr>
        <p:txBody>
          <a:bodyPr wrap="none">
            <a:spAutoFit/>
          </a:bodyPr>
          <a:lstStyle/>
          <a:p>
            <a:pPr lvl="0" algn="ctr">
              <a:defRPr/>
            </a:pPr>
            <a:r>
              <a:rPr lang="en-US" sz="1400" dirty="0">
                <a:solidFill>
                  <a:prstClr val="white"/>
                </a:solidFill>
              </a:rPr>
              <a:t>“coordinate space”</a:t>
            </a:r>
          </a:p>
          <a:p>
            <a:pPr lvl="0" algn="ctr">
              <a:defRPr/>
            </a:pPr>
            <a:r>
              <a:rPr lang="en-US" sz="1400" dirty="0">
                <a:solidFill>
                  <a:prstClr val="white"/>
                </a:solidFill>
              </a:rPr>
              <a:t>The origin is in the center of volume</a:t>
            </a:r>
          </a:p>
        </p:txBody>
      </p:sp>
      <p:sp>
        <p:nvSpPr>
          <p:cNvPr id="36" name="Rectangle 35"/>
          <p:cNvSpPr/>
          <p:nvPr/>
        </p:nvSpPr>
        <p:spPr>
          <a:xfrm>
            <a:off x="9436599" y="2214243"/>
            <a:ext cx="1229567" cy="307777"/>
          </a:xfrm>
          <a:prstGeom prst="rect">
            <a:avLst/>
          </a:prstGeom>
        </p:spPr>
        <p:txBody>
          <a:bodyPr wrap="none">
            <a:spAutoFit/>
          </a:bodyPr>
          <a:lstStyle/>
          <a:p>
            <a:pPr algn="ctr"/>
            <a:r>
              <a:rPr lang="en-US" sz="1400" dirty="0"/>
              <a:t>A view inside</a:t>
            </a:r>
          </a:p>
        </p:txBody>
      </p:sp>
      <p:pic>
        <p:nvPicPr>
          <p:cNvPr id="19" name="Picture 18">
            <a:extLst>
              <a:ext uri="{FF2B5EF4-FFF2-40B4-BE49-F238E27FC236}">
                <a16:creationId xmlns:a16="http://schemas.microsoft.com/office/drawing/2014/main" id="{4AD85BB6-7FBE-1F40-04D5-446B2443375E}"/>
              </a:ext>
            </a:extLst>
          </p:cNvPr>
          <p:cNvPicPr>
            <a:picLocks noChangeAspect="1"/>
          </p:cNvPicPr>
          <p:nvPr/>
        </p:nvPicPr>
        <p:blipFill>
          <a:blip r:embed="rId2"/>
          <a:stretch>
            <a:fillRect/>
          </a:stretch>
        </p:blipFill>
        <p:spPr>
          <a:xfrm>
            <a:off x="8826999" y="4965748"/>
            <a:ext cx="2472908" cy="1887122"/>
          </a:xfrm>
          <a:prstGeom prst="rect">
            <a:avLst/>
          </a:prstGeom>
        </p:spPr>
      </p:pic>
      <p:pic>
        <p:nvPicPr>
          <p:cNvPr id="20" name="Picture 19">
            <a:extLst>
              <a:ext uri="{FF2B5EF4-FFF2-40B4-BE49-F238E27FC236}">
                <a16:creationId xmlns:a16="http://schemas.microsoft.com/office/drawing/2014/main" id="{D1791D5A-D2CB-E295-51AB-9DDEF818038E}"/>
              </a:ext>
            </a:extLst>
          </p:cNvPr>
          <p:cNvPicPr>
            <a:picLocks noChangeAspect="1"/>
          </p:cNvPicPr>
          <p:nvPr/>
        </p:nvPicPr>
        <p:blipFill>
          <a:blip r:embed="rId3"/>
          <a:stretch>
            <a:fillRect/>
          </a:stretch>
        </p:blipFill>
        <p:spPr>
          <a:xfrm>
            <a:off x="9040415" y="2526650"/>
            <a:ext cx="2021936" cy="1915878"/>
          </a:xfrm>
          <a:prstGeom prst="rect">
            <a:avLst/>
          </a:prstGeom>
        </p:spPr>
      </p:pic>
      <p:sp>
        <p:nvSpPr>
          <p:cNvPr id="2" name="Slide Number Placeholder 1">
            <a:extLst>
              <a:ext uri="{FF2B5EF4-FFF2-40B4-BE49-F238E27FC236}">
                <a16:creationId xmlns:a16="http://schemas.microsoft.com/office/drawing/2014/main" id="{37CD9064-2459-7146-CC29-830234B5251F}"/>
              </a:ext>
            </a:extLst>
          </p:cNvPr>
          <p:cNvSpPr>
            <a:spLocks noGrp="1"/>
          </p:cNvSpPr>
          <p:nvPr>
            <p:ph type="sldNum" sz="quarter" idx="12"/>
          </p:nvPr>
        </p:nvSpPr>
        <p:spPr/>
        <p:txBody>
          <a:bodyPr/>
          <a:lstStyle/>
          <a:p>
            <a:fld id="{A6EA515B-EB3D-473C-ADE9-FD8348C61D57}" type="slidenum">
              <a:rPr lang="en-US" smtClean="0"/>
              <a:t>11</a:t>
            </a:fld>
            <a:endParaRPr lang="en-US"/>
          </a:p>
        </p:txBody>
      </p:sp>
      <p:pic>
        <p:nvPicPr>
          <p:cNvPr id="5" name="Picture 4"/>
          <p:cNvPicPr>
            <a:picLocks noChangeAspect="1"/>
          </p:cNvPicPr>
          <p:nvPr/>
        </p:nvPicPr>
        <p:blipFill>
          <a:blip r:embed="rId4"/>
          <a:stretch>
            <a:fillRect/>
          </a:stretch>
        </p:blipFill>
        <p:spPr>
          <a:xfrm>
            <a:off x="180428" y="1815982"/>
            <a:ext cx="7105650" cy="4933950"/>
          </a:xfrm>
          <a:prstGeom prst="rect">
            <a:avLst/>
          </a:prstGeom>
        </p:spPr>
      </p:pic>
    </p:spTree>
    <p:extLst>
      <p:ext uri="{BB962C8B-B14F-4D97-AF65-F5344CB8AC3E}">
        <p14:creationId xmlns:p14="http://schemas.microsoft.com/office/powerpoint/2010/main" val="9655785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LD mesh</a:t>
            </a:r>
          </a:p>
        </p:txBody>
      </p:sp>
      <p:sp>
        <p:nvSpPr>
          <p:cNvPr id="4" name="Rectangle 3"/>
          <p:cNvSpPr/>
          <p:nvPr/>
        </p:nvSpPr>
        <p:spPr>
          <a:xfrm>
            <a:off x="160369" y="766348"/>
            <a:ext cx="9080735" cy="892552"/>
          </a:xfrm>
          <a:prstGeom prst="rect">
            <a:avLst/>
          </a:prstGeom>
        </p:spPr>
        <p:txBody>
          <a:bodyPr wrap="square">
            <a:spAutoFit/>
          </a:bodyPr>
          <a:lstStyle/>
          <a:p>
            <a:r>
              <a:rPr lang="en-US" b="1" dirty="0">
                <a:latin typeface="+mj-lt"/>
                <a:cs typeface="Arial" panose="020B0604020202020204" pitchFamily="34" charset="0"/>
              </a:rPr>
              <a:t>Load in a Pad file for a grid design of interest, here we use the AdultV24x28 array.</a:t>
            </a:r>
          </a:p>
          <a:p>
            <a:endParaRPr lang="en-US" sz="1600" b="1" dirty="0">
              <a:latin typeface="+mj-lt"/>
              <a:cs typeface="Courier New" panose="02070309020205020404" pitchFamily="49" charset="0"/>
            </a:endParaRPr>
          </a:p>
          <a:p>
            <a:r>
              <a:rPr lang="en-US" b="1" dirty="0">
                <a:latin typeface="+mj-lt"/>
                <a:cs typeface="Arial" panose="020B0604020202020204" pitchFamily="34" charset="0"/>
              </a:rPr>
              <a:t>Note: This Pad file is a starting point and may not align with the mesh right away. </a:t>
            </a:r>
          </a:p>
        </p:txBody>
      </p:sp>
      <p:sp>
        <p:nvSpPr>
          <p:cNvPr id="15" name="Rounded Rectangle 14"/>
          <p:cNvSpPr/>
          <p:nvPr/>
        </p:nvSpPr>
        <p:spPr>
          <a:xfrm>
            <a:off x="9740757" y="365125"/>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a:cxnSpLocks/>
          </p:cNvCxnSpPr>
          <p:nvPr/>
        </p:nvCxnSpPr>
        <p:spPr>
          <a:xfrm>
            <a:off x="10898174" y="788687"/>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718062" y="1138109"/>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a:cxnSpLocks/>
          </p:cNvCxnSpPr>
          <p:nvPr/>
        </p:nvCxnSpPr>
        <p:spPr>
          <a:xfrm>
            <a:off x="10898174" y="1570839"/>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718062" y="1910533"/>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3" name="Straight Arrow Connector 22"/>
          <p:cNvCxnSpPr>
            <a:cxnSpLocks/>
          </p:cNvCxnSpPr>
          <p:nvPr/>
        </p:nvCxnSpPr>
        <p:spPr>
          <a:xfrm>
            <a:off x="10898174" y="234326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718062" y="268295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pic>
        <p:nvPicPr>
          <p:cNvPr id="3" name="Picture 2">
            <a:extLst>
              <a:ext uri="{FF2B5EF4-FFF2-40B4-BE49-F238E27FC236}">
                <a16:creationId xmlns:a16="http://schemas.microsoft.com/office/drawing/2014/main" id="{FF02CD93-C81A-71B2-2F0C-324B891E2B01}"/>
              </a:ext>
            </a:extLst>
          </p:cNvPr>
          <p:cNvPicPr>
            <a:picLocks noChangeAspect="1"/>
          </p:cNvPicPr>
          <p:nvPr/>
        </p:nvPicPr>
        <p:blipFill>
          <a:blip r:embed="rId2"/>
          <a:stretch>
            <a:fillRect/>
          </a:stretch>
        </p:blipFill>
        <p:spPr>
          <a:xfrm>
            <a:off x="5188478" y="5025998"/>
            <a:ext cx="2200731" cy="1833943"/>
          </a:xfrm>
          <a:prstGeom prst="rect">
            <a:avLst/>
          </a:prstGeom>
        </p:spPr>
      </p:pic>
      <p:pic>
        <p:nvPicPr>
          <p:cNvPr id="9" name="Picture 8">
            <a:extLst>
              <a:ext uri="{FF2B5EF4-FFF2-40B4-BE49-F238E27FC236}">
                <a16:creationId xmlns:a16="http://schemas.microsoft.com/office/drawing/2014/main" id="{93AA3C34-FDB9-E1C9-54E1-F7C8D709DB1B}"/>
              </a:ext>
            </a:extLst>
          </p:cNvPr>
          <p:cNvPicPr>
            <a:picLocks noChangeAspect="1"/>
          </p:cNvPicPr>
          <p:nvPr/>
        </p:nvPicPr>
        <p:blipFill>
          <a:blip r:embed="rId3"/>
          <a:stretch>
            <a:fillRect/>
          </a:stretch>
        </p:blipFill>
        <p:spPr>
          <a:xfrm>
            <a:off x="8658225" y="3914775"/>
            <a:ext cx="3533775" cy="2943225"/>
          </a:xfrm>
          <a:prstGeom prst="rect">
            <a:avLst/>
          </a:prstGeom>
        </p:spPr>
      </p:pic>
      <p:cxnSp>
        <p:nvCxnSpPr>
          <p:cNvPr id="11" name="Straight Arrow Connector 10">
            <a:extLst>
              <a:ext uri="{FF2B5EF4-FFF2-40B4-BE49-F238E27FC236}">
                <a16:creationId xmlns:a16="http://schemas.microsoft.com/office/drawing/2014/main" id="{3D90D942-2A59-F7F0-8AA6-3B9E49549BD6}"/>
              </a:ext>
            </a:extLst>
          </p:cNvPr>
          <p:cNvCxnSpPr>
            <a:cxnSpLocks/>
          </p:cNvCxnSpPr>
          <p:nvPr/>
        </p:nvCxnSpPr>
        <p:spPr>
          <a:xfrm>
            <a:off x="8498541" y="1658900"/>
            <a:ext cx="902932" cy="2969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5F4D83A-814F-C5A2-DB88-136DD61B7A11}"/>
              </a:ext>
            </a:extLst>
          </p:cNvPr>
          <p:cNvSpPr txBox="1"/>
          <p:nvPr/>
        </p:nvSpPr>
        <p:spPr>
          <a:xfrm>
            <a:off x="782068" y="4892416"/>
            <a:ext cx="1151277" cy="307777"/>
          </a:xfrm>
          <a:prstGeom prst="rect">
            <a:avLst/>
          </a:prstGeom>
          <a:noFill/>
        </p:spPr>
        <p:txBody>
          <a:bodyPr wrap="none" rtlCol="0">
            <a:spAutoFit/>
          </a:bodyPr>
          <a:lstStyle/>
          <a:p>
            <a:r>
              <a:rPr lang="en-US" sz="1400" dirty="0">
                <a:solidFill>
                  <a:srgbClr val="228B22"/>
                </a:solidFill>
              </a:rPr>
              <a:t>2D positions</a:t>
            </a:r>
          </a:p>
        </p:txBody>
      </p:sp>
      <p:sp>
        <p:nvSpPr>
          <p:cNvPr id="19" name="TextBox 18">
            <a:extLst>
              <a:ext uri="{FF2B5EF4-FFF2-40B4-BE49-F238E27FC236}">
                <a16:creationId xmlns:a16="http://schemas.microsoft.com/office/drawing/2014/main" id="{68112802-93FD-4C00-BF23-D1A634EF9C38}"/>
              </a:ext>
            </a:extLst>
          </p:cNvPr>
          <p:cNvSpPr txBox="1"/>
          <p:nvPr/>
        </p:nvSpPr>
        <p:spPr>
          <a:xfrm>
            <a:off x="3832595" y="4892416"/>
            <a:ext cx="1151277" cy="307777"/>
          </a:xfrm>
          <a:prstGeom prst="rect">
            <a:avLst/>
          </a:prstGeom>
          <a:noFill/>
        </p:spPr>
        <p:txBody>
          <a:bodyPr wrap="none" rtlCol="0">
            <a:spAutoFit/>
          </a:bodyPr>
          <a:lstStyle/>
          <a:p>
            <a:r>
              <a:rPr lang="en-US" sz="1400" dirty="0">
                <a:solidFill>
                  <a:srgbClr val="228B22"/>
                </a:solidFill>
              </a:rPr>
              <a:t>3D positions</a:t>
            </a:r>
          </a:p>
        </p:txBody>
      </p:sp>
      <p:sp>
        <p:nvSpPr>
          <p:cNvPr id="2" name="Slide Number Placeholder 1">
            <a:extLst>
              <a:ext uri="{FF2B5EF4-FFF2-40B4-BE49-F238E27FC236}">
                <a16:creationId xmlns:a16="http://schemas.microsoft.com/office/drawing/2014/main" id="{2DD353CC-49F5-7A74-11E9-77BD29EF4F28}"/>
              </a:ext>
            </a:extLst>
          </p:cNvPr>
          <p:cNvSpPr>
            <a:spLocks noGrp="1"/>
          </p:cNvSpPr>
          <p:nvPr>
            <p:ph type="sldNum" sz="quarter" idx="12"/>
          </p:nvPr>
        </p:nvSpPr>
        <p:spPr/>
        <p:txBody>
          <a:bodyPr/>
          <a:lstStyle/>
          <a:p>
            <a:fld id="{A6EA515B-EB3D-473C-ADE9-FD8348C61D57}" type="slidenum">
              <a:rPr lang="en-US" smtClean="0"/>
              <a:t>12</a:t>
            </a:fld>
            <a:endParaRPr lang="en-US"/>
          </a:p>
        </p:txBody>
      </p:sp>
      <p:pic>
        <p:nvPicPr>
          <p:cNvPr id="7" name="Picture 6"/>
          <p:cNvPicPr>
            <a:picLocks noChangeAspect="1"/>
          </p:cNvPicPr>
          <p:nvPr/>
        </p:nvPicPr>
        <p:blipFill>
          <a:blip r:embed="rId4"/>
          <a:stretch>
            <a:fillRect/>
          </a:stretch>
        </p:blipFill>
        <p:spPr>
          <a:xfrm>
            <a:off x="1933345" y="5025998"/>
            <a:ext cx="1803106" cy="1832002"/>
          </a:xfrm>
          <a:prstGeom prst="rect">
            <a:avLst/>
          </a:prstGeom>
        </p:spPr>
      </p:pic>
      <p:pic>
        <p:nvPicPr>
          <p:cNvPr id="6" name="Picture 5"/>
          <p:cNvPicPr>
            <a:picLocks noChangeAspect="1"/>
          </p:cNvPicPr>
          <p:nvPr/>
        </p:nvPicPr>
        <p:blipFill>
          <a:blip r:embed="rId5"/>
          <a:stretch>
            <a:fillRect/>
          </a:stretch>
        </p:blipFill>
        <p:spPr>
          <a:xfrm>
            <a:off x="289880" y="1731304"/>
            <a:ext cx="5851586" cy="3161112"/>
          </a:xfrm>
          <a:prstGeom prst="rect">
            <a:avLst/>
          </a:prstGeom>
        </p:spPr>
      </p:pic>
    </p:spTree>
    <p:extLst>
      <p:ext uri="{BB962C8B-B14F-4D97-AF65-F5344CB8AC3E}">
        <p14:creationId xmlns:p14="http://schemas.microsoft.com/office/powerpoint/2010/main" val="3510298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233273"/>
            <a:ext cx="7044612"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Check Optode Separation against Nearest Neighbors</a:t>
            </a:r>
          </a:p>
        </p:txBody>
      </p:sp>
      <p:sp>
        <p:nvSpPr>
          <p:cNvPr id="15" name="Rounded Rectangle 14"/>
          <p:cNvSpPr/>
          <p:nvPr/>
        </p:nvSpPr>
        <p:spPr>
          <a:xfrm>
            <a:off x="9743543" y="365125"/>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a:cxnSpLocks/>
          </p:cNvCxnSpPr>
          <p:nvPr/>
        </p:nvCxnSpPr>
        <p:spPr>
          <a:xfrm>
            <a:off x="10900960" y="788687"/>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720848" y="1138109"/>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a:cxnSpLocks/>
          </p:cNvCxnSpPr>
          <p:nvPr/>
        </p:nvCxnSpPr>
        <p:spPr>
          <a:xfrm>
            <a:off x="10900960" y="1570839"/>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720848" y="1910533"/>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3" name="Straight Arrow Connector 22"/>
          <p:cNvCxnSpPr>
            <a:cxnSpLocks/>
          </p:cNvCxnSpPr>
          <p:nvPr/>
        </p:nvCxnSpPr>
        <p:spPr>
          <a:xfrm>
            <a:off x="10900960" y="234326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720848" y="268295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 name="Slide Number Placeholder 1">
            <a:extLst>
              <a:ext uri="{FF2B5EF4-FFF2-40B4-BE49-F238E27FC236}">
                <a16:creationId xmlns:a16="http://schemas.microsoft.com/office/drawing/2014/main" id="{2DD353CC-49F5-7A74-11E9-77BD29EF4F28}"/>
              </a:ext>
            </a:extLst>
          </p:cNvPr>
          <p:cNvSpPr>
            <a:spLocks noGrp="1"/>
          </p:cNvSpPr>
          <p:nvPr>
            <p:ph type="sldNum" sz="quarter" idx="12"/>
          </p:nvPr>
        </p:nvSpPr>
        <p:spPr/>
        <p:txBody>
          <a:bodyPr/>
          <a:lstStyle/>
          <a:p>
            <a:fld id="{A6EA515B-EB3D-473C-ADE9-FD8348C61D57}" type="slidenum">
              <a:rPr lang="en-US" smtClean="0"/>
              <a:t>13</a:t>
            </a:fld>
            <a:endParaRPr lang="en-US"/>
          </a:p>
        </p:txBody>
      </p:sp>
      <p:pic>
        <p:nvPicPr>
          <p:cNvPr id="7" name="Picture 6">
            <a:extLst>
              <a:ext uri="{FF2B5EF4-FFF2-40B4-BE49-F238E27FC236}">
                <a16:creationId xmlns:a16="http://schemas.microsoft.com/office/drawing/2014/main" id="{3EE26C38-98B5-0B71-263A-F1FE41B374D5}"/>
              </a:ext>
            </a:extLst>
          </p:cNvPr>
          <p:cNvPicPr>
            <a:picLocks noChangeAspect="1"/>
          </p:cNvPicPr>
          <p:nvPr/>
        </p:nvPicPr>
        <p:blipFill rotWithShape="1">
          <a:blip r:embed="rId2"/>
          <a:srcRect t="5280"/>
          <a:stretch/>
        </p:blipFill>
        <p:spPr>
          <a:xfrm>
            <a:off x="4601660" y="4805265"/>
            <a:ext cx="2704781" cy="2052735"/>
          </a:xfrm>
          <a:prstGeom prst="rect">
            <a:avLst/>
          </a:prstGeom>
        </p:spPr>
      </p:pic>
      <p:sp>
        <p:nvSpPr>
          <p:cNvPr id="8" name="TextBox 7">
            <a:extLst>
              <a:ext uri="{FF2B5EF4-FFF2-40B4-BE49-F238E27FC236}">
                <a16:creationId xmlns:a16="http://schemas.microsoft.com/office/drawing/2014/main" id="{9D0793F4-443A-B1AD-A8D8-48EF1B77BAB3}"/>
              </a:ext>
            </a:extLst>
          </p:cNvPr>
          <p:cNvSpPr txBox="1"/>
          <p:nvPr/>
        </p:nvSpPr>
        <p:spPr>
          <a:xfrm>
            <a:off x="2885439" y="5098758"/>
            <a:ext cx="1695061" cy="1569660"/>
          </a:xfrm>
          <a:prstGeom prst="rect">
            <a:avLst/>
          </a:prstGeom>
          <a:noFill/>
        </p:spPr>
        <p:txBody>
          <a:bodyPr wrap="square" rtlCol="0">
            <a:spAutoFit/>
          </a:bodyPr>
          <a:lstStyle/>
          <a:p>
            <a:r>
              <a:rPr lang="en-US" sz="1600" dirty="0"/>
              <a:t>See, there are measurements for NN3, 4, and 5. This is what we want to correct</a:t>
            </a:r>
          </a:p>
        </p:txBody>
      </p:sp>
      <p:cxnSp>
        <p:nvCxnSpPr>
          <p:cNvPr id="12" name="Straight Arrow Connector 11">
            <a:extLst>
              <a:ext uri="{FF2B5EF4-FFF2-40B4-BE49-F238E27FC236}">
                <a16:creationId xmlns:a16="http://schemas.microsoft.com/office/drawing/2014/main" id="{141FFA0D-88E2-A6D8-A17D-A690A2730328}"/>
              </a:ext>
            </a:extLst>
          </p:cNvPr>
          <p:cNvCxnSpPr>
            <a:cxnSpLocks/>
          </p:cNvCxnSpPr>
          <p:nvPr/>
        </p:nvCxnSpPr>
        <p:spPr>
          <a:xfrm>
            <a:off x="7306441" y="5831632"/>
            <a:ext cx="7277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3DD9F849-97CB-66C3-7D80-9BDB6C88AE73}"/>
              </a:ext>
            </a:extLst>
          </p:cNvPr>
          <p:cNvPicPr>
            <a:picLocks noChangeAspect="1"/>
          </p:cNvPicPr>
          <p:nvPr/>
        </p:nvPicPr>
        <p:blipFill>
          <a:blip r:embed="rId3"/>
          <a:stretch>
            <a:fillRect/>
          </a:stretch>
        </p:blipFill>
        <p:spPr>
          <a:xfrm>
            <a:off x="8080753" y="4729857"/>
            <a:ext cx="2704781" cy="2132752"/>
          </a:xfrm>
          <a:prstGeom prst="rect">
            <a:avLst/>
          </a:prstGeom>
        </p:spPr>
      </p:pic>
      <p:sp>
        <p:nvSpPr>
          <p:cNvPr id="25" name="TextBox 24">
            <a:extLst>
              <a:ext uri="{FF2B5EF4-FFF2-40B4-BE49-F238E27FC236}">
                <a16:creationId xmlns:a16="http://schemas.microsoft.com/office/drawing/2014/main" id="{EC0599EE-4005-5D92-7D19-4A1FCBFB1E14}"/>
              </a:ext>
            </a:extLst>
          </p:cNvPr>
          <p:cNvSpPr txBox="1"/>
          <p:nvPr/>
        </p:nvSpPr>
        <p:spPr>
          <a:xfrm>
            <a:off x="5156395" y="4497488"/>
            <a:ext cx="1595309" cy="307777"/>
          </a:xfrm>
          <a:prstGeom prst="rect">
            <a:avLst/>
          </a:prstGeom>
          <a:noFill/>
        </p:spPr>
        <p:txBody>
          <a:bodyPr wrap="none" rtlCol="0">
            <a:spAutoFit/>
          </a:bodyPr>
          <a:lstStyle/>
          <a:p>
            <a:r>
              <a:rPr lang="en-US" sz="1400" dirty="0"/>
              <a:t>Before correction</a:t>
            </a:r>
          </a:p>
        </p:txBody>
      </p:sp>
      <p:sp>
        <p:nvSpPr>
          <p:cNvPr id="28" name="TextBox 27">
            <a:extLst>
              <a:ext uri="{FF2B5EF4-FFF2-40B4-BE49-F238E27FC236}">
                <a16:creationId xmlns:a16="http://schemas.microsoft.com/office/drawing/2014/main" id="{E2592F37-F5A3-3F9D-FC60-3C62CA1A00E3}"/>
              </a:ext>
            </a:extLst>
          </p:cNvPr>
          <p:cNvSpPr txBox="1"/>
          <p:nvPr/>
        </p:nvSpPr>
        <p:spPr>
          <a:xfrm>
            <a:off x="8685182" y="4422079"/>
            <a:ext cx="1495922" cy="307777"/>
          </a:xfrm>
          <a:prstGeom prst="rect">
            <a:avLst/>
          </a:prstGeom>
          <a:noFill/>
        </p:spPr>
        <p:txBody>
          <a:bodyPr wrap="none" rtlCol="0">
            <a:spAutoFit/>
          </a:bodyPr>
          <a:lstStyle/>
          <a:p>
            <a:r>
              <a:rPr lang="en-US" sz="1400" dirty="0"/>
              <a:t>After Correction</a:t>
            </a:r>
          </a:p>
        </p:txBody>
      </p:sp>
      <p:sp>
        <p:nvSpPr>
          <p:cNvPr id="30" name="TextBox 29">
            <a:extLst>
              <a:ext uri="{FF2B5EF4-FFF2-40B4-BE49-F238E27FC236}">
                <a16:creationId xmlns:a16="http://schemas.microsoft.com/office/drawing/2014/main" id="{996C0F34-47D5-C684-ACEE-9DFC37522179}"/>
              </a:ext>
            </a:extLst>
          </p:cNvPr>
          <p:cNvSpPr txBox="1"/>
          <p:nvPr/>
        </p:nvSpPr>
        <p:spPr>
          <a:xfrm>
            <a:off x="10832058" y="5098758"/>
            <a:ext cx="1291041" cy="830997"/>
          </a:xfrm>
          <a:prstGeom prst="rect">
            <a:avLst/>
          </a:prstGeom>
          <a:noFill/>
        </p:spPr>
        <p:txBody>
          <a:bodyPr wrap="square" rtlCol="0">
            <a:spAutoFit/>
          </a:bodyPr>
          <a:lstStyle/>
          <a:p>
            <a:r>
              <a:rPr lang="en-US" sz="1600" dirty="0"/>
              <a:t>Now, only NN1 and NN2 remain</a:t>
            </a:r>
          </a:p>
        </p:txBody>
      </p:sp>
      <p:sp>
        <p:nvSpPr>
          <p:cNvPr id="31" name="TextBox 30">
            <a:extLst>
              <a:ext uri="{FF2B5EF4-FFF2-40B4-BE49-F238E27FC236}">
                <a16:creationId xmlns:a16="http://schemas.microsoft.com/office/drawing/2014/main" id="{C2B1B102-DC9F-C4BC-01C3-87B542F4C06E}"/>
              </a:ext>
            </a:extLst>
          </p:cNvPr>
          <p:cNvSpPr txBox="1"/>
          <p:nvPr/>
        </p:nvSpPr>
        <p:spPr>
          <a:xfrm>
            <a:off x="-41523" y="5380672"/>
            <a:ext cx="2152650" cy="1477328"/>
          </a:xfrm>
          <a:prstGeom prst="rect">
            <a:avLst/>
          </a:prstGeom>
          <a:noFill/>
        </p:spPr>
        <p:txBody>
          <a:bodyPr wrap="square" rtlCol="0">
            <a:spAutoFit/>
          </a:bodyPr>
          <a:lstStyle/>
          <a:p>
            <a:r>
              <a:rPr lang="en-US" b="1" dirty="0"/>
              <a:t>Note: The “before correction” plot is not generated in the MATLAB tutorial script</a:t>
            </a:r>
          </a:p>
        </p:txBody>
      </p:sp>
      <p:sp>
        <p:nvSpPr>
          <p:cNvPr id="26" name="Content Placeholder 8">
            <a:extLst>
              <a:ext uri="{FF2B5EF4-FFF2-40B4-BE49-F238E27FC236}">
                <a16:creationId xmlns:a16="http://schemas.microsoft.com/office/drawing/2014/main" id="{98AF3731-9EB4-5564-4C3D-8C3927641DA8}"/>
              </a:ext>
            </a:extLst>
          </p:cNvPr>
          <p:cNvSpPr txBox="1">
            <a:spLocks/>
          </p:cNvSpPr>
          <p:nvPr/>
        </p:nvSpPr>
        <p:spPr>
          <a:xfrm>
            <a:off x="0" y="1276538"/>
            <a:ext cx="9674323" cy="4237718"/>
          </a:xfrm>
          <a:prstGeom prst="rect">
            <a:avLst/>
          </a:prstGeom>
          <a:ln>
            <a:noFill/>
          </a:ln>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b="1" dirty="0">
                <a:cs typeface="Arial" panose="020B0604020202020204" pitchFamily="34" charset="0"/>
              </a:rPr>
              <a:t>Nearest Neighbor vs Optode Separation scatterplot is a useful tool for catching potential issues for spring relaxation before they occur.</a:t>
            </a:r>
          </a:p>
          <a:p>
            <a:pPr lvl="1"/>
            <a:r>
              <a:rPr lang="en-US" b="1" dirty="0">
                <a:cs typeface="Arial" panose="020B0604020202020204" pitchFamily="34" charset="0"/>
              </a:rPr>
              <a:t>Visualize </a:t>
            </a:r>
            <a:r>
              <a:rPr lang="en-US" b="1" dirty="0" err="1">
                <a:cs typeface="Arial" panose="020B0604020202020204" pitchFamily="34" charset="0"/>
              </a:rPr>
              <a:t>info.pairs.NN</a:t>
            </a:r>
            <a:r>
              <a:rPr lang="en-US" b="1" dirty="0">
                <a:cs typeface="Arial" panose="020B0604020202020204" pitchFamily="34" charset="0"/>
              </a:rPr>
              <a:t> </a:t>
            </a:r>
            <a:r>
              <a:rPr lang="en-US" b="1" dirty="0" err="1">
                <a:cs typeface="Arial" panose="020B0604020202020204" pitchFamily="34" charset="0"/>
              </a:rPr>
              <a:t>agains</a:t>
            </a:r>
            <a:r>
              <a:rPr lang="en-US" b="1" dirty="0">
                <a:cs typeface="Arial" panose="020B0604020202020204" pitchFamily="34" charset="0"/>
              </a:rPr>
              <a:t> info.pairs.r3d. If the plot contains NN3, NN4, etc. Correct the info structure so that measurements &lt; 6cm have only NN1 and NN2 </a:t>
            </a:r>
          </a:p>
        </p:txBody>
      </p:sp>
      <p:pic>
        <p:nvPicPr>
          <p:cNvPr id="3" name="Picture 2"/>
          <p:cNvPicPr>
            <a:picLocks noChangeAspect="1"/>
          </p:cNvPicPr>
          <p:nvPr/>
        </p:nvPicPr>
        <p:blipFill>
          <a:blip r:embed="rId4"/>
          <a:stretch>
            <a:fillRect/>
          </a:stretch>
        </p:blipFill>
        <p:spPr>
          <a:xfrm>
            <a:off x="63906" y="2589393"/>
            <a:ext cx="8162925" cy="1771650"/>
          </a:xfrm>
          <a:prstGeom prst="rect">
            <a:avLst/>
          </a:prstGeom>
        </p:spPr>
      </p:pic>
    </p:spTree>
    <p:extLst>
      <p:ext uri="{BB962C8B-B14F-4D97-AF65-F5344CB8AC3E}">
        <p14:creationId xmlns:p14="http://schemas.microsoft.com/office/powerpoint/2010/main" val="4290954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484942" y="691643"/>
            <a:ext cx="6595960" cy="3445430"/>
          </a:xfrm>
          <a:prstGeom prst="rect">
            <a:avLst/>
          </a:prstGeom>
        </p:spPr>
      </p:pic>
      <p:sp>
        <p:nvSpPr>
          <p:cNvPr id="11" name="Title 1">
            <a:extLst>
              <a:ext uri="{FF2B5EF4-FFF2-40B4-BE49-F238E27FC236}">
                <a16:creationId xmlns:a16="http://schemas.microsoft.com/office/drawing/2014/main" id="{534C4316-109C-7310-415B-362B25EA05A7}"/>
              </a:ext>
            </a:extLst>
          </p:cNvPr>
          <p:cNvSpPr txBox="1">
            <a:spLocks/>
          </p:cNvSpPr>
          <p:nvPr/>
        </p:nvSpPr>
        <p:spPr>
          <a:xfrm>
            <a:off x="-1" y="4119"/>
            <a:ext cx="10559333" cy="65310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AlignMe</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Functionality</a:t>
            </a:r>
          </a:p>
        </p:txBody>
      </p:sp>
      <p:sp>
        <p:nvSpPr>
          <p:cNvPr id="2" name="Slide Number Placeholder 1">
            <a:extLst>
              <a:ext uri="{FF2B5EF4-FFF2-40B4-BE49-F238E27FC236}">
                <a16:creationId xmlns:a16="http://schemas.microsoft.com/office/drawing/2014/main" id="{5BB3799E-0AAB-FF60-13C2-880FE3C234D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2111DC13-63D9-5564-9E98-992441733188}"/>
              </a:ext>
            </a:extLst>
          </p:cNvPr>
          <p:cNvSpPr/>
          <p:nvPr/>
        </p:nvSpPr>
        <p:spPr>
          <a:xfrm>
            <a:off x="5748527" y="1462473"/>
            <a:ext cx="1296955" cy="7240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0" name="Rectangle 9">
            <a:extLst>
              <a:ext uri="{FF2B5EF4-FFF2-40B4-BE49-F238E27FC236}">
                <a16:creationId xmlns:a16="http://schemas.microsoft.com/office/drawing/2014/main" id="{B15FA2B7-EDAE-F6D7-18A9-DE74CE2B53B4}"/>
              </a:ext>
            </a:extLst>
          </p:cNvPr>
          <p:cNvSpPr/>
          <p:nvPr/>
        </p:nvSpPr>
        <p:spPr>
          <a:xfrm>
            <a:off x="10003286" y="1197513"/>
            <a:ext cx="2006081" cy="2444620"/>
          </a:xfrm>
          <a:prstGeom prst="rect">
            <a:avLst/>
          </a:prstGeom>
          <a:noFill/>
          <a:ln w="28575">
            <a:solidFill>
              <a:srgbClr val="228B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8B22"/>
              </a:solidFill>
              <a:effectLst/>
              <a:uLnTx/>
              <a:uFillTx/>
              <a:latin typeface="Trebuchet MS" panose="020B0603020202020204"/>
              <a:ea typeface="+mn-ea"/>
              <a:cs typeface="+mn-cs"/>
            </a:endParaRPr>
          </a:p>
        </p:txBody>
      </p:sp>
      <p:sp>
        <p:nvSpPr>
          <p:cNvPr id="4" name="Content Placeholder 8">
            <a:extLst>
              <a:ext uri="{FF2B5EF4-FFF2-40B4-BE49-F238E27FC236}">
                <a16:creationId xmlns:a16="http://schemas.microsoft.com/office/drawing/2014/main" id="{D3947B0D-C045-A48A-45E5-4488C3F11683}"/>
              </a:ext>
            </a:extLst>
          </p:cNvPr>
          <p:cNvSpPr txBox="1">
            <a:spLocks/>
          </p:cNvSpPr>
          <p:nvPr/>
        </p:nvSpPr>
        <p:spPr>
          <a:xfrm>
            <a:off x="162851" y="829907"/>
            <a:ext cx="5030446" cy="6023974"/>
          </a:xfrm>
          <a:prstGeom prst="rect">
            <a:avLst/>
          </a:prstGeom>
        </p:spPr>
        <p:txBody>
          <a:bodyPr>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b="1" dirty="0" err="1">
                <a:latin typeface="+mj-lt"/>
                <a:cs typeface="Arial" panose="020B0604020202020204" pitchFamily="34" charset="0"/>
              </a:rPr>
              <a:t>AlignMe</a:t>
            </a:r>
            <a:r>
              <a:rPr lang="en-US" b="1" dirty="0">
                <a:latin typeface="+mj-lt"/>
                <a:cs typeface="Arial" panose="020B0604020202020204" pitchFamily="34" charset="0"/>
              </a:rPr>
              <a:t> allows for the user to scale the mesh to participant specific space by using</a:t>
            </a:r>
          </a:p>
          <a:p>
            <a:pPr lvl="1"/>
            <a:r>
              <a:rPr lang="en-US" b="1" dirty="0">
                <a:solidFill>
                  <a:srgbClr val="FF0000"/>
                </a:solidFill>
                <a:latin typeface="+mj-lt"/>
                <a:cs typeface="Arial" panose="020B0604020202020204" pitchFamily="34" charset="0"/>
              </a:rPr>
              <a:t>Participant Head Circumference</a:t>
            </a:r>
          </a:p>
          <a:p>
            <a:pPr lvl="1"/>
            <a:r>
              <a:rPr lang="en-US" b="1" dirty="0">
                <a:solidFill>
                  <a:srgbClr val="FF0000"/>
                </a:solidFill>
                <a:latin typeface="+mj-lt"/>
                <a:cs typeface="Arial" panose="020B0604020202020204" pitchFamily="34" charset="0"/>
              </a:rPr>
              <a:t>Participant Z line distance (nasion to inion)</a:t>
            </a:r>
          </a:p>
          <a:p>
            <a:r>
              <a:rPr lang="en-US" b="1" dirty="0">
                <a:latin typeface="+mj-lt"/>
                <a:cs typeface="Arial" panose="020B0604020202020204" pitchFamily="34" charset="0"/>
              </a:rPr>
              <a:t>These are contained within the Atlas Scaling box</a:t>
            </a:r>
          </a:p>
          <a:p>
            <a:endParaRPr lang="en-US" b="1" dirty="0">
              <a:latin typeface="+mj-lt"/>
              <a:cs typeface="Arial" panose="020B0604020202020204" pitchFamily="34" charset="0"/>
            </a:endParaRPr>
          </a:p>
          <a:p>
            <a:r>
              <a:rPr lang="en-US" b="1" dirty="0">
                <a:latin typeface="+mj-lt"/>
                <a:cs typeface="Arial" panose="020B0604020202020204" pitchFamily="34" charset="0"/>
              </a:rPr>
              <a:t>Additionally, to facilitate easier alignment for participant specific situations, photos of the </a:t>
            </a:r>
            <a:r>
              <a:rPr lang="en-US" b="1" dirty="0" err="1">
                <a:latin typeface="+mj-lt"/>
                <a:cs typeface="Arial" panose="020B0604020202020204" pitchFamily="34" charset="0"/>
              </a:rPr>
              <a:t>capfit</a:t>
            </a:r>
            <a:r>
              <a:rPr lang="en-US" b="1" dirty="0">
                <a:latin typeface="+mj-lt"/>
                <a:cs typeface="Arial" panose="020B0604020202020204" pitchFamily="34" charset="0"/>
              </a:rPr>
              <a:t> can be utilized, and will show up where the Brain Light Lab logo is located on the GUI</a:t>
            </a:r>
          </a:p>
          <a:p>
            <a:pPr lvl="1"/>
            <a:r>
              <a:rPr lang="en-US" b="1" dirty="0">
                <a:solidFill>
                  <a:srgbClr val="228B22"/>
                </a:solidFill>
                <a:latin typeface="+mj-lt"/>
                <a:cs typeface="Arial" panose="020B0604020202020204" pitchFamily="34" charset="0"/>
              </a:rPr>
              <a:t>Rotate CW, Rotate CCW: rotates photo</a:t>
            </a:r>
          </a:p>
          <a:p>
            <a:pPr lvl="1"/>
            <a:r>
              <a:rPr lang="en-US" b="1" dirty="0">
                <a:solidFill>
                  <a:srgbClr val="228B22"/>
                </a:solidFill>
                <a:latin typeface="+mj-lt"/>
                <a:cs typeface="Arial" panose="020B0604020202020204" pitchFamily="34" charset="0"/>
              </a:rPr>
              <a:t>Previous, Next: scroll through available photos</a:t>
            </a:r>
          </a:p>
          <a:p>
            <a:endParaRPr lang="en-US" b="1" dirty="0">
              <a:latin typeface="+mj-lt"/>
              <a:cs typeface="Arial" panose="020B0604020202020204" pitchFamily="34" charset="0"/>
            </a:endParaRPr>
          </a:p>
          <a:p>
            <a:r>
              <a:rPr lang="en-US" b="1" dirty="0">
                <a:latin typeface="+mj-lt"/>
                <a:cs typeface="Arial" panose="020B0604020202020204" pitchFamily="34" charset="0"/>
              </a:rPr>
              <a:t>Participant photos can be loaded in by setting the path to the directory containing photos. </a:t>
            </a:r>
            <a:r>
              <a:rPr lang="en-US" b="1" dirty="0" err="1">
                <a:latin typeface="+mj-lt"/>
                <a:cs typeface="Arial" panose="020B0604020202020204" pitchFamily="34" charset="0"/>
              </a:rPr>
              <a:t>AlignMe</a:t>
            </a:r>
            <a:r>
              <a:rPr lang="en-US" b="1" dirty="0">
                <a:latin typeface="+mj-lt"/>
                <a:cs typeface="Arial" panose="020B0604020202020204" pitchFamily="34" charset="0"/>
              </a:rPr>
              <a:t> will pull all files of the designated image type</a:t>
            </a:r>
          </a:p>
          <a:p>
            <a:pPr lvl="1"/>
            <a:r>
              <a:rPr lang="en-US" b="1" dirty="0">
                <a:latin typeface="+mj-lt"/>
                <a:cs typeface="Arial" panose="020B0604020202020204" pitchFamily="34" charset="0"/>
              </a:rPr>
              <a:t>Path to photos: </a:t>
            </a:r>
            <a:r>
              <a:rPr lang="en-US" b="1" dirty="0" err="1">
                <a:latin typeface="+mj-lt"/>
                <a:cs typeface="Arial" panose="020B0604020202020204" pitchFamily="34" charset="0"/>
              </a:rPr>
              <a:t>ds.dI.photopath</a:t>
            </a:r>
            <a:endParaRPr lang="en-US" b="1" dirty="0">
              <a:latin typeface="+mj-lt"/>
              <a:cs typeface="Arial" panose="020B0604020202020204" pitchFamily="34" charset="0"/>
            </a:endParaRPr>
          </a:p>
          <a:p>
            <a:pPr lvl="1"/>
            <a:r>
              <a:rPr lang="en-US" b="1" dirty="0">
                <a:latin typeface="+mj-lt"/>
                <a:cs typeface="Arial" panose="020B0604020202020204" pitchFamily="34" charset="0"/>
              </a:rPr>
              <a:t>Type of image: </a:t>
            </a:r>
            <a:r>
              <a:rPr lang="en-US" b="1" dirty="0" err="1">
                <a:latin typeface="+mj-lt"/>
                <a:cs typeface="Arial" panose="020B0604020202020204" pitchFamily="34" charset="0"/>
              </a:rPr>
              <a:t>ds.dI.imageType</a:t>
            </a:r>
            <a:endParaRPr lang="en-US" b="1" dirty="0">
              <a:latin typeface="+mj-lt"/>
              <a:cs typeface="Arial" panose="020B0604020202020204" pitchFamily="34" charset="0"/>
            </a:endParaRPr>
          </a:p>
        </p:txBody>
      </p:sp>
      <p:sp>
        <p:nvSpPr>
          <p:cNvPr id="7" name="Content Placeholder 8">
            <a:extLst>
              <a:ext uri="{FF2B5EF4-FFF2-40B4-BE49-F238E27FC236}">
                <a16:creationId xmlns:a16="http://schemas.microsoft.com/office/drawing/2014/main" id="{1F3178F0-BF63-9804-65A8-36FD93A29F8D}"/>
              </a:ext>
            </a:extLst>
          </p:cNvPr>
          <p:cNvSpPr txBox="1">
            <a:spLocks/>
          </p:cNvSpPr>
          <p:nvPr/>
        </p:nvSpPr>
        <p:spPr>
          <a:xfrm>
            <a:off x="5484943" y="4151451"/>
            <a:ext cx="6707057" cy="2492110"/>
          </a:xfrm>
          <a:prstGeom prst="rect">
            <a:avLst/>
          </a:prstGeom>
        </p:spPr>
        <p:txBody>
          <a:bodyPr>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1400" dirty="0">
                <a:latin typeface="+mj-lt"/>
                <a:cs typeface="Arial" panose="020B0604020202020204" pitchFamily="34" charset="0"/>
              </a:rPr>
              <a:t>Note: The following 11 slides are an in-depth tutorial on how to use the </a:t>
            </a:r>
            <a:r>
              <a:rPr lang="en-US" sz="1400" dirty="0" err="1">
                <a:latin typeface="+mj-lt"/>
                <a:cs typeface="Arial" panose="020B0604020202020204" pitchFamily="34" charset="0"/>
              </a:rPr>
              <a:t>AlignMe</a:t>
            </a:r>
            <a:r>
              <a:rPr lang="en-US" sz="1400" dirty="0">
                <a:latin typeface="+mj-lt"/>
                <a:cs typeface="Arial" panose="020B0604020202020204" pitchFamily="34" charset="0"/>
              </a:rPr>
              <a:t> app</a:t>
            </a:r>
          </a:p>
          <a:p>
            <a:pPr lvl="1"/>
            <a:r>
              <a:rPr lang="en-US" sz="1200" dirty="0">
                <a:latin typeface="+mj-lt"/>
                <a:cs typeface="Arial" panose="020B0604020202020204" pitchFamily="34" charset="0"/>
              </a:rPr>
              <a:t>The mesh will not be scaled in this tutorial</a:t>
            </a:r>
          </a:p>
          <a:p>
            <a:pPr lvl="1"/>
            <a:r>
              <a:rPr lang="en-US" sz="1200" dirty="0">
                <a:latin typeface="+mj-lt"/>
                <a:cs typeface="Arial" panose="020B0604020202020204" pitchFamily="34" charset="0"/>
              </a:rPr>
              <a:t>There will not be any participant photos in this tutorial</a:t>
            </a:r>
          </a:p>
          <a:p>
            <a:r>
              <a:rPr lang="en-US" sz="1400" dirty="0">
                <a:latin typeface="+mj-lt"/>
                <a:cs typeface="Arial" panose="020B0604020202020204" pitchFamily="34" charset="0"/>
              </a:rPr>
              <a:t>You can find a standalone tutorial for using </a:t>
            </a:r>
            <a:r>
              <a:rPr lang="en-US" sz="1400" dirty="0" err="1">
                <a:latin typeface="+mj-lt"/>
                <a:cs typeface="Arial" panose="020B0604020202020204" pitchFamily="34" charset="0"/>
              </a:rPr>
              <a:t>AlignMe</a:t>
            </a:r>
            <a:r>
              <a:rPr lang="en-US" sz="1400" dirty="0">
                <a:latin typeface="+mj-lt"/>
                <a:cs typeface="Arial" panose="020B0604020202020204" pitchFamily="34" charset="0"/>
              </a:rPr>
              <a:t> in a </a:t>
            </a:r>
            <a:r>
              <a:rPr lang="en-US" sz="1400" dirty="0" err="1">
                <a:latin typeface="+mj-lt"/>
                <a:cs typeface="Arial" panose="020B0604020202020204" pitchFamily="34" charset="0"/>
              </a:rPr>
              <a:t>matlab</a:t>
            </a:r>
            <a:r>
              <a:rPr lang="en-US" sz="1400" dirty="0">
                <a:latin typeface="+mj-lt"/>
                <a:cs typeface="Arial" panose="020B0604020202020204" pitchFamily="34" charset="0"/>
              </a:rPr>
              <a:t> script titled: </a:t>
            </a:r>
            <a:r>
              <a:rPr lang="en-US" sz="1400" dirty="0" err="1">
                <a:latin typeface="+mj-lt"/>
                <a:cs typeface="Arial" panose="020B0604020202020204" pitchFamily="34" charset="0"/>
              </a:rPr>
              <a:t>AlignMe_Standalone_Tutorial.m</a:t>
            </a:r>
            <a:endParaRPr lang="en-US" sz="1400" dirty="0">
              <a:latin typeface="+mj-lt"/>
              <a:cs typeface="Arial" panose="020B0604020202020204" pitchFamily="34" charset="0"/>
            </a:endParaRPr>
          </a:p>
          <a:p>
            <a:pPr lvl="1"/>
            <a:r>
              <a:rPr lang="en-US" sz="1200" dirty="0">
                <a:latin typeface="+mj-lt"/>
                <a:cs typeface="Arial" panose="020B0604020202020204" pitchFamily="34" charset="0"/>
              </a:rPr>
              <a:t>Tutorial can be found in the Documentation/Scripts folder of the </a:t>
            </a:r>
            <a:r>
              <a:rPr lang="en-US" sz="1200" dirty="0" err="1">
                <a:latin typeface="+mj-lt"/>
                <a:cs typeface="Arial" panose="020B0604020202020204" pitchFamily="34" charset="0"/>
              </a:rPr>
              <a:t>NeuroDOT</a:t>
            </a:r>
            <a:r>
              <a:rPr lang="en-US" sz="1200" dirty="0">
                <a:latin typeface="+mj-lt"/>
                <a:cs typeface="Arial" panose="020B0604020202020204" pitchFamily="34" charset="0"/>
              </a:rPr>
              <a:t> toolbox</a:t>
            </a:r>
          </a:p>
          <a:p>
            <a:pPr lvl="1"/>
            <a:r>
              <a:rPr lang="en-US" sz="1200" dirty="0">
                <a:latin typeface="+mj-lt"/>
                <a:cs typeface="Arial" panose="020B0604020202020204" pitchFamily="34" charset="0"/>
              </a:rPr>
              <a:t>A </a:t>
            </a:r>
            <a:r>
              <a:rPr lang="en-US" sz="1200" dirty="0" err="1">
                <a:latin typeface="+mj-lt"/>
                <a:cs typeface="Arial" panose="020B0604020202020204" pitchFamily="34" charset="0"/>
              </a:rPr>
              <a:t>powerpoint</a:t>
            </a:r>
            <a:r>
              <a:rPr lang="en-US" sz="1200" dirty="0">
                <a:latin typeface="+mj-lt"/>
                <a:cs typeface="Arial" panose="020B0604020202020204" pitchFamily="34" charset="0"/>
              </a:rPr>
              <a:t> to go along with the script can be found in Documentation/Tutorials, it is titled: NeuroDOT_Tutorial_AlignMe.pptx</a:t>
            </a:r>
          </a:p>
        </p:txBody>
      </p:sp>
    </p:spTree>
    <p:extLst>
      <p:ext uri="{BB962C8B-B14F-4D97-AF65-F5344CB8AC3E}">
        <p14:creationId xmlns:p14="http://schemas.microsoft.com/office/powerpoint/2010/main" val="289488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a:t>
            </a:r>
          </a:p>
        </p:txBody>
      </p:sp>
      <p:sp>
        <p:nvSpPr>
          <p:cNvPr id="3" name="TextBox 2">
            <a:extLst>
              <a:ext uri="{FF2B5EF4-FFF2-40B4-BE49-F238E27FC236}">
                <a16:creationId xmlns:a16="http://schemas.microsoft.com/office/drawing/2014/main" id="{BF907B52-5B64-5BEF-D292-90E20F142DF2}"/>
              </a:ext>
            </a:extLst>
          </p:cNvPr>
          <p:cNvSpPr txBox="1"/>
          <p:nvPr/>
        </p:nvSpPr>
        <p:spPr>
          <a:xfrm>
            <a:off x="6943570" y="1831820"/>
            <a:ext cx="339073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Default view on </a:t>
            </a:r>
            <a:r>
              <a:rPr lang="en-US" dirty="0" err="1">
                <a:latin typeface="Arial" panose="020B0604020202020204" pitchFamily="34" charset="0"/>
                <a:cs typeface="Arial" panose="020B0604020202020204" pitchFamily="34" charset="0"/>
              </a:rPr>
              <a:t>AlignMe</a:t>
            </a:r>
            <a:r>
              <a:rPr lang="en-US" dirty="0">
                <a:latin typeface="Arial" panose="020B0604020202020204" pitchFamily="34" charset="0"/>
                <a:cs typeface="Arial" panose="020B0604020202020204" pitchFamily="34" charset="0"/>
              </a:rPr>
              <a:t> launch</a:t>
            </a:r>
          </a:p>
        </p:txBody>
      </p:sp>
      <p:sp>
        <p:nvSpPr>
          <p:cNvPr id="5" name="Slide Number Placeholder 4">
            <a:extLst>
              <a:ext uri="{FF2B5EF4-FFF2-40B4-BE49-F238E27FC236}">
                <a16:creationId xmlns:a16="http://schemas.microsoft.com/office/drawing/2014/main" id="{6B592664-BC37-984C-CD77-86033A9D5BFF}"/>
              </a:ext>
            </a:extLst>
          </p:cNvPr>
          <p:cNvSpPr>
            <a:spLocks noGrp="1"/>
          </p:cNvSpPr>
          <p:nvPr>
            <p:ph type="sldNum" sz="quarter" idx="12"/>
          </p:nvPr>
        </p:nvSpPr>
        <p:spPr/>
        <p:txBody>
          <a:bodyPr/>
          <a:lstStyle/>
          <a:p>
            <a:fld id="{A6EA515B-EB3D-473C-ADE9-FD8348C61D57}" type="slidenum">
              <a:rPr lang="en-US" smtClean="0"/>
              <a:t>15</a:t>
            </a:fld>
            <a:endParaRPr lang="en-US"/>
          </a:p>
        </p:txBody>
      </p:sp>
      <p:pic>
        <p:nvPicPr>
          <p:cNvPr id="7" name="Picture 6"/>
          <p:cNvPicPr>
            <a:picLocks noChangeAspect="1"/>
          </p:cNvPicPr>
          <p:nvPr/>
        </p:nvPicPr>
        <p:blipFill>
          <a:blip r:embed="rId3"/>
          <a:stretch>
            <a:fillRect/>
          </a:stretch>
        </p:blipFill>
        <p:spPr>
          <a:xfrm>
            <a:off x="5980459" y="2201152"/>
            <a:ext cx="6211541" cy="4656848"/>
          </a:xfrm>
          <a:prstGeom prst="rect">
            <a:avLst/>
          </a:prstGeom>
        </p:spPr>
      </p:pic>
      <p:pic>
        <p:nvPicPr>
          <p:cNvPr id="6" name="Picture 5"/>
          <p:cNvPicPr>
            <a:picLocks noChangeAspect="1"/>
          </p:cNvPicPr>
          <p:nvPr/>
        </p:nvPicPr>
        <p:blipFill>
          <a:blip r:embed="rId4"/>
          <a:stretch>
            <a:fillRect/>
          </a:stretch>
        </p:blipFill>
        <p:spPr>
          <a:xfrm>
            <a:off x="62754" y="2201152"/>
            <a:ext cx="5845241" cy="2561104"/>
          </a:xfrm>
          <a:prstGeom prst="rect">
            <a:avLst/>
          </a:prstGeom>
        </p:spPr>
      </p:pic>
    </p:spTree>
    <p:extLst>
      <p:ext uri="{BB962C8B-B14F-4D97-AF65-F5344CB8AC3E}">
        <p14:creationId xmlns:p14="http://schemas.microsoft.com/office/powerpoint/2010/main" val="3529757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5988106" y="2042735"/>
            <a:ext cx="6203894" cy="4805447"/>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2</a:t>
            </a:r>
          </a:p>
        </p:txBody>
      </p:sp>
      <p:sp>
        <p:nvSpPr>
          <p:cNvPr id="3" name="TextBox 2">
            <a:extLst>
              <a:ext uri="{FF2B5EF4-FFF2-40B4-BE49-F238E27FC236}">
                <a16:creationId xmlns:a16="http://schemas.microsoft.com/office/drawing/2014/main" id="{BF907B52-5B64-5BEF-D292-90E20F142DF2}"/>
              </a:ext>
            </a:extLst>
          </p:cNvPr>
          <p:cNvSpPr txBox="1"/>
          <p:nvPr/>
        </p:nvSpPr>
        <p:spPr>
          <a:xfrm>
            <a:off x="7394685" y="1673403"/>
            <a:ext cx="339073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Default view on </a:t>
            </a:r>
            <a:r>
              <a:rPr lang="en-US" dirty="0" err="1">
                <a:latin typeface="Arial" panose="020B0604020202020204" pitchFamily="34" charset="0"/>
                <a:cs typeface="Arial" panose="020B0604020202020204" pitchFamily="34" charset="0"/>
              </a:rPr>
              <a:t>AlignMe</a:t>
            </a:r>
            <a:r>
              <a:rPr lang="en-US" dirty="0">
                <a:latin typeface="Arial" panose="020B0604020202020204" pitchFamily="34" charset="0"/>
                <a:cs typeface="Arial" panose="020B0604020202020204" pitchFamily="34" charset="0"/>
              </a:rPr>
              <a:t> launch</a:t>
            </a:r>
          </a:p>
        </p:txBody>
      </p:sp>
      <p:sp>
        <p:nvSpPr>
          <p:cNvPr id="5" name="Slide Number Placeholder 4">
            <a:extLst>
              <a:ext uri="{FF2B5EF4-FFF2-40B4-BE49-F238E27FC236}">
                <a16:creationId xmlns:a16="http://schemas.microsoft.com/office/drawing/2014/main" id="{6B592664-BC37-984C-CD77-86033A9D5BFF}"/>
              </a:ext>
            </a:extLst>
          </p:cNvPr>
          <p:cNvSpPr>
            <a:spLocks noGrp="1"/>
          </p:cNvSpPr>
          <p:nvPr>
            <p:ph type="sldNum" sz="quarter" idx="12"/>
          </p:nvPr>
        </p:nvSpPr>
        <p:spPr/>
        <p:txBody>
          <a:bodyPr/>
          <a:lstStyle/>
          <a:p>
            <a:fld id="{A6EA515B-EB3D-473C-ADE9-FD8348C61D57}" type="slidenum">
              <a:rPr lang="en-US" smtClean="0"/>
              <a:t>16</a:t>
            </a:fld>
            <a:endParaRPr lang="en-US"/>
          </a:p>
        </p:txBody>
      </p:sp>
      <p:sp>
        <p:nvSpPr>
          <p:cNvPr id="14" name="Rectangle 13"/>
          <p:cNvSpPr/>
          <p:nvPr/>
        </p:nvSpPr>
        <p:spPr>
          <a:xfrm>
            <a:off x="6586916" y="2880764"/>
            <a:ext cx="1286633" cy="186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V="1">
            <a:off x="4426343" y="2192942"/>
            <a:ext cx="1796432" cy="2856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4237718"/>
          </a:xfrm>
          <a:ln>
            <a:noFill/>
          </a:ln>
        </p:spPr>
        <p:txBody>
          <a:bodyPr>
            <a:normAutofit/>
          </a:bodyPr>
          <a:lstStyle/>
          <a:p>
            <a:r>
              <a:rPr lang="en-US" b="1" dirty="0">
                <a:latin typeface="+mj-lt"/>
                <a:cs typeface="Arial" panose="020B0604020202020204" pitchFamily="34" charset="0"/>
              </a:rPr>
              <a:t>First, lets switch to spherical optodes</a:t>
            </a:r>
          </a:p>
          <a:p>
            <a:pPr lvl="1"/>
            <a:r>
              <a:rPr lang="en-US" b="1" dirty="0">
                <a:latin typeface="+mj-lt"/>
                <a:cs typeface="Arial" panose="020B0604020202020204" pitchFamily="34" charset="0"/>
              </a:rPr>
              <a:t>Hit the switch above the “Atlas Scaling box”</a:t>
            </a:r>
          </a:p>
          <a:p>
            <a:endParaRPr lang="en-US" b="1" dirty="0">
              <a:latin typeface="+mj-lt"/>
              <a:cs typeface="Arial" panose="020B0604020202020204" pitchFamily="34" charset="0"/>
            </a:endParaRPr>
          </a:p>
          <a:p>
            <a:r>
              <a:rPr lang="en-US" b="1" dirty="0">
                <a:latin typeface="+mj-lt"/>
                <a:cs typeface="Arial" panose="020B0604020202020204" pitchFamily="34" charset="0"/>
              </a:rPr>
              <a:t>There is a unique issue with running </a:t>
            </a:r>
            <a:r>
              <a:rPr lang="en-US" b="1" dirty="0" err="1">
                <a:latin typeface="+mj-lt"/>
                <a:cs typeface="Arial" panose="020B0604020202020204" pitchFamily="34" charset="0"/>
              </a:rPr>
              <a:t>AlignMe</a:t>
            </a:r>
            <a:r>
              <a:rPr lang="en-US" b="1" dirty="0">
                <a:latin typeface="+mj-lt"/>
                <a:cs typeface="Arial" panose="020B0604020202020204" pitchFamily="34" charset="0"/>
              </a:rPr>
              <a:t> on a </a:t>
            </a:r>
            <a:r>
              <a:rPr lang="en-US" b="1" dirty="0">
                <a:solidFill>
                  <a:srgbClr val="FF0000"/>
                </a:solidFill>
                <a:latin typeface="+mj-lt"/>
                <a:cs typeface="Arial" panose="020B0604020202020204" pitchFamily="34" charset="0"/>
              </a:rPr>
              <a:t>LINUX</a:t>
            </a:r>
            <a:r>
              <a:rPr lang="en-US" b="1" dirty="0">
                <a:latin typeface="+mj-lt"/>
                <a:cs typeface="Arial" panose="020B0604020202020204" pitchFamily="34" charset="0"/>
              </a:rPr>
              <a:t> device where you will be unable to change values in the edit fields on launch</a:t>
            </a:r>
          </a:p>
          <a:p>
            <a:pPr lvl="1"/>
            <a:r>
              <a:rPr lang="en-US" b="1" dirty="0">
                <a:latin typeface="+mj-lt"/>
                <a:cs typeface="Arial" panose="020B0604020202020204" pitchFamily="34" charset="0"/>
              </a:rPr>
              <a:t>This is due to a currently unresolved </a:t>
            </a:r>
            <a:r>
              <a:rPr lang="en-US" b="1" dirty="0" err="1">
                <a:latin typeface="+mj-lt"/>
                <a:cs typeface="Arial" panose="020B0604020202020204" pitchFamily="34" charset="0"/>
              </a:rPr>
              <a:t>Matlab</a:t>
            </a:r>
            <a:r>
              <a:rPr lang="en-US" b="1" dirty="0">
                <a:latin typeface="+mj-lt"/>
                <a:cs typeface="Arial" panose="020B0604020202020204" pitchFamily="34" charset="0"/>
              </a:rPr>
              <a:t>/Linux issue</a:t>
            </a:r>
          </a:p>
          <a:p>
            <a:pPr lvl="1"/>
            <a:r>
              <a:rPr lang="en-US" b="1" dirty="0">
                <a:latin typeface="+mj-lt"/>
                <a:cs typeface="Arial" panose="020B0604020202020204" pitchFamily="34" charset="0"/>
              </a:rPr>
              <a:t>To fix this, click on the “UI Figure” bar on the top of the app figure window</a:t>
            </a:r>
          </a:p>
        </p:txBody>
      </p:sp>
    </p:spTree>
    <p:extLst>
      <p:ext uri="{BB962C8B-B14F-4D97-AF65-F5344CB8AC3E}">
        <p14:creationId xmlns:p14="http://schemas.microsoft.com/office/powerpoint/2010/main" val="1254698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E71BB7-F75D-8DF0-B409-D86ABC973CFB}"/>
              </a:ext>
            </a:extLst>
          </p:cNvPr>
          <p:cNvPicPr>
            <a:picLocks noChangeAspect="1"/>
          </p:cNvPicPr>
          <p:nvPr/>
        </p:nvPicPr>
        <p:blipFill>
          <a:blip r:embed="rId3"/>
          <a:stretch>
            <a:fillRect/>
          </a:stretch>
        </p:blipFill>
        <p:spPr>
          <a:xfrm>
            <a:off x="5707779" y="1891252"/>
            <a:ext cx="6604335" cy="4966748"/>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3</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mj-lt"/>
                <a:cs typeface="Arial" panose="020B0604020202020204" pitchFamily="34" charset="0"/>
              </a:rPr>
              <a:t>Change the view to fully view the pad</a:t>
            </a:r>
          </a:p>
          <a:p>
            <a:pPr lvl="1"/>
            <a:r>
              <a:rPr lang="en-US" b="1" dirty="0">
                <a:latin typeface="+mj-lt"/>
                <a:cs typeface="Arial" panose="020B0604020202020204" pitchFamily="34" charset="0"/>
              </a:rPr>
              <a:t>The pad is the grid comprised of red and blue spheres; these denote optodes</a:t>
            </a:r>
          </a:p>
          <a:p>
            <a:pPr lvl="2"/>
            <a:r>
              <a:rPr lang="en-US" b="1" dirty="0">
                <a:latin typeface="+mj-lt"/>
                <a:cs typeface="Arial" panose="020B0604020202020204" pitchFamily="34" charset="0"/>
              </a:rPr>
              <a:t>Red = Source</a:t>
            </a:r>
          </a:p>
          <a:p>
            <a:pPr lvl="2"/>
            <a:r>
              <a:rPr lang="en-US" b="1" dirty="0">
                <a:latin typeface="+mj-lt"/>
                <a:cs typeface="Arial" panose="020B0604020202020204" pitchFamily="34" charset="0"/>
              </a:rPr>
              <a:t>Blue = Detector</a:t>
            </a:r>
          </a:p>
          <a:p>
            <a:pPr lvl="1"/>
            <a:r>
              <a:rPr lang="en-US" b="1" dirty="0">
                <a:latin typeface="+mj-lt"/>
                <a:cs typeface="Arial" panose="020B0604020202020204" pitchFamily="34" charset="0"/>
              </a:rPr>
              <a:t>Some optodes might start within the mesh</a:t>
            </a:r>
          </a:p>
          <a:p>
            <a:r>
              <a:rPr lang="en-US" b="1" dirty="0">
                <a:latin typeface="+mj-lt"/>
                <a:cs typeface="Arial" panose="020B0604020202020204" pitchFamily="34" charset="0"/>
              </a:rPr>
              <a:t>Switch to </a:t>
            </a:r>
            <a:r>
              <a:rPr lang="en-US" b="1" dirty="0">
                <a:solidFill>
                  <a:srgbClr val="FF0000"/>
                </a:solidFill>
                <a:latin typeface="+mj-lt"/>
                <a:cs typeface="Arial" panose="020B0604020202020204" pitchFamily="34" charset="0"/>
              </a:rPr>
              <a:t>XY view </a:t>
            </a:r>
            <a:r>
              <a:rPr lang="en-US" b="1" dirty="0">
                <a:latin typeface="+mj-lt"/>
                <a:cs typeface="Arial" panose="020B0604020202020204" pitchFamily="34" charset="0"/>
              </a:rPr>
              <a:t>to start</a:t>
            </a:r>
          </a:p>
        </p:txBody>
      </p:sp>
      <p:sp>
        <p:nvSpPr>
          <p:cNvPr id="7" name="Rectangle 6">
            <a:extLst>
              <a:ext uri="{FF2B5EF4-FFF2-40B4-BE49-F238E27FC236}">
                <a16:creationId xmlns:a16="http://schemas.microsoft.com/office/drawing/2014/main" id="{AD8AB265-EFB9-6086-AB89-000F4B398F87}"/>
              </a:ext>
            </a:extLst>
          </p:cNvPr>
          <p:cNvSpPr/>
          <p:nvPr/>
        </p:nvSpPr>
        <p:spPr>
          <a:xfrm>
            <a:off x="8592407" y="2262350"/>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50F7EA9-30DE-BCA2-9DDB-17F4AF13DAAB}"/>
              </a:ext>
            </a:extLst>
          </p:cNvPr>
          <p:cNvSpPr>
            <a:spLocks noGrp="1"/>
          </p:cNvSpPr>
          <p:nvPr>
            <p:ph type="sldNum" sz="quarter" idx="12"/>
          </p:nvPr>
        </p:nvSpPr>
        <p:spPr/>
        <p:txBody>
          <a:bodyPr/>
          <a:lstStyle/>
          <a:p>
            <a:fld id="{A6EA515B-EB3D-473C-ADE9-FD8348C61D57}" type="slidenum">
              <a:rPr lang="en-US" smtClean="0"/>
              <a:t>17</a:t>
            </a:fld>
            <a:endParaRPr lang="en-US"/>
          </a:p>
        </p:txBody>
      </p:sp>
    </p:spTree>
    <p:extLst>
      <p:ext uri="{BB962C8B-B14F-4D97-AF65-F5344CB8AC3E}">
        <p14:creationId xmlns:p14="http://schemas.microsoft.com/office/powerpoint/2010/main" val="2626056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739126" y="0"/>
            <a:ext cx="4573758" cy="3428987"/>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4</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4728194"/>
          </a:xfrm>
        </p:spPr>
        <p:txBody>
          <a:bodyPr>
            <a:normAutofit/>
          </a:bodyPr>
          <a:lstStyle/>
          <a:p>
            <a:r>
              <a:rPr lang="en-US" b="1" dirty="0">
                <a:latin typeface="+mj-lt"/>
                <a:cs typeface="Arial" panose="020B0604020202020204" pitchFamily="34" charset="0"/>
              </a:rPr>
              <a:t>Change the view to fully view the pad</a:t>
            </a:r>
          </a:p>
          <a:p>
            <a:pPr lvl="1"/>
            <a:r>
              <a:rPr lang="en-US" b="1" dirty="0">
                <a:latin typeface="+mj-lt"/>
                <a:cs typeface="Arial" panose="020B0604020202020204" pitchFamily="34" charset="0"/>
              </a:rPr>
              <a:t>The pad is the grid comprised of red and blue spheres; these denote optodes</a:t>
            </a:r>
          </a:p>
          <a:p>
            <a:pPr lvl="2"/>
            <a:r>
              <a:rPr lang="en-US" b="1" dirty="0">
                <a:latin typeface="+mj-lt"/>
                <a:cs typeface="Arial" panose="020B0604020202020204" pitchFamily="34" charset="0"/>
              </a:rPr>
              <a:t>Red = Source</a:t>
            </a:r>
          </a:p>
          <a:p>
            <a:pPr lvl="2"/>
            <a:r>
              <a:rPr lang="en-US" b="1" dirty="0">
                <a:latin typeface="+mj-lt"/>
                <a:cs typeface="Arial" panose="020B0604020202020204" pitchFamily="34" charset="0"/>
              </a:rPr>
              <a:t>Blue = Detector</a:t>
            </a:r>
          </a:p>
          <a:p>
            <a:pPr lvl="1"/>
            <a:r>
              <a:rPr lang="en-US" b="1" dirty="0">
                <a:latin typeface="+mj-lt"/>
                <a:cs typeface="Arial" panose="020B0604020202020204" pitchFamily="34" charset="0"/>
              </a:rPr>
              <a:t>Some optodes might start within the mesh</a:t>
            </a:r>
          </a:p>
          <a:p>
            <a:r>
              <a:rPr lang="en-US" b="1" dirty="0">
                <a:latin typeface="+mj-lt"/>
                <a:cs typeface="Arial" panose="020B0604020202020204" pitchFamily="34" charset="0"/>
              </a:rPr>
              <a:t>Now try YZ view</a:t>
            </a:r>
          </a:p>
          <a:p>
            <a:pPr lvl="1"/>
            <a:r>
              <a:rPr lang="en-US" b="1" dirty="0">
                <a:latin typeface="+mj-lt"/>
                <a:cs typeface="Arial" panose="020B0604020202020204" pitchFamily="34" charset="0"/>
              </a:rPr>
              <a:t>Note that some optodes aren’t visible right now because they’re inside the mesh</a:t>
            </a:r>
          </a:p>
          <a:p>
            <a:r>
              <a:rPr lang="en-US" b="1" dirty="0">
                <a:latin typeface="+mj-lt"/>
                <a:cs typeface="Arial" panose="020B0604020202020204" pitchFamily="34" charset="0"/>
              </a:rPr>
              <a:t>You can also manually set the view by editing the numbers</a:t>
            </a:r>
          </a:p>
          <a:p>
            <a:pPr lvl="1"/>
            <a:r>
              <a:rPr lang="en-US" b="1" dirty="0">
                <a:latin typeface="+mj-lt"/>
                <a:cs typeface="Arial" panose="020B0604020202020204" pitchFamily="34" charset="0"/>
              </a:rPr>
              <a:t>Set the first value to -90</a:t>
            </a:r>
          </a:p>
          <a:p>
            <a:pPr lvl="1"/>
            <a:r>
              <a:rPr lang="en-US" b="1" dirty="0">
                <a:latin typeface="+mj-lt"/>
                <a:cs typeface="Arial" panose="020B0604020202020204" pitchFamily="34" charset="0"/>
              </a:rPr>
              <a:t>Then hit “Update view”</a:t>
            </a:r>
          </a:p>
        </p:txBody>
      </p:sp>
      <p:cxnSp>
        <p:nvCxnSpPr>
          <p:cNvPr id="10" name="Straight Arrow Connector 9">
            <a:extLst>
              <a:ext uri="{FF2B5EF4-FFF2-40B4-BE49-F238E27FC236}">
                <a16:creationId xmlns:a16="http://schemas.microsoft.com/office/drawing/2014/main" id="{C78236B4-C8D4-0545-AE73-D302CC6BD10F}"/>
              </a:ext>
            </a:extLst>
          </p:cNvPr>
          <p:cNvCxnSpPr>
            <a:cxnSpLocks/>
          </p:cNvCxnSpPr>
          <p:nvPr/>
        </p:nvCxnSpPr>
        <p:spPr>
          <a:xfrm flipV="1">
            <a:off x="5019869" y="1847461"/>
            <a:ext cx="4236098" cy="2220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AD7B634-D21A-6A48-2375-F868BF1FD911}"/>
              </a:ext>
            </a:extLst>
          </p:cNvPr>
          <p:cNvSpPr/>
          <p:nvPr/>
        </p:nvSpPr>
        <p:spPr>
          <a:xfrm>
            <a:off x="9649090" y="291312"/>
            <a:ext cx="438537" cy="1557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D31F7CF1-297B-23A8-2C2B-5FE1467668A8}"/>
              </a:ext>
            </a:extLst>
          </p:cNvPr>
          <p:cNvSpPr>
            <a:spLocks noGrp="1"/>
          </p:cNvSpPr>
          <p:nvPr>
            <p:ph type="sldNum" sz="quarter" idx="12"/>
          </p:nvPr>
        </p:nvSpPr>
        <p:spPr/>
        <p:txBody>
          <a:bodyPr/>
          <a:lstStyle/>
          <a:p>
            <a:fld id="{A6EA515B-EB3D-473C-ADE9-FD8348C61D57}" type="slidenum">
              <a:rPr lang="en-US" smtClean="0"/>
              <a:t>18</a:t>
            </a:fld>
            <a:endParaRPr lang="en-US"/>
          </a:p>
        </p:txBody>
      </p:sp>
      <p:pic>
        <p:nvPicPr>
          <p:cNvPr id="8" name="Picture 7"/>
          <p:cNvPicPr>
            <a:picLocks noChangeAspect="1"/>
          </p:cNvPicPr>
          <p:nvPr/>
        </p:nvPicPr>
        <p:blipFill>
          <a:blip r:embed="rId4"/>
          <a:stretch>
            <a:fillRect/>
          </a:stretch>
        </p:blipFill>
        <p:spPr>
          <a:xfrm>
            <a:off x="6739092" y="3428986"/>
            <a:ext cx="4573792" cy="3429013"/>
          </a:xfrm>
          <a:prstGeom prst="rect">
            <a:avLst/>
          </a:prstGeom>
        </p:spPr>
      </p:pic>
      <p:sp>
        <p:nvSpPr>
          <p:cNvPr id="7" name="Rectangle 6">
            <a:extLst>
              <a:ext uri="{FF2B5EF4-FFF2-40B4-BE49-F238E27FC236}">
                <a16:creationId xmlns:a16="http://schemas.microsoft.com/office/drawing/2014/main" id="{AD8AB265-EFB9-6086-AB89-000F4B398F87}"/>
              </a:ext>
            </a:extLst>
          </p:cNvPr>
          <p:cNvSpPr/>
          <p:nvPr/>
        </p:nvSpPr>
        <p:spPr>
          <a:xfrm>
            <a:off x="10209340" y="3722564"/>
            <a:ext cx="755368" cy="2829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7880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5</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3663184"/>
          </a:xfrm>
        </p:spPr>
        <p:txBody>
          <a:bodyPr>
            <a:normAutofit lnSpcReduction="10000"/>
          </a:bodyPr>
          <a:lstStyle/>
          <a:p>
            <a:r>
              <a:rPr lang="en-US" b="1" dirty="0">
                <a:latin typeface="+mj-lt"/>
                <a:cs typeface="Arial" panose="020B0604020202020204" pitchFamily="34" charset="0"/>
              </a:rPr>
              <a:t>You can also view source and detector (SD) numbers by hitting the “Turn Optode Labels On” button</a:t>
            </a:r>
          </a:p>
          <a:p>
            <a:endParaRPr lang="en-US" b="1" dirty="0">
              <a:latin typeface="+mj-lt"/>
              <a:cs typeface="Arial" panose="020B0604020202020204" pitchFamily="34" charset="0"/>
            </a:endParaRPr>
          </a:p>
          <a:p>
            <a:r>
              <a:rPr lang="en-US" b="1" dirty="0">
                <a:latin typeface="+mj-lt"/>
                <a:cs typeface="Arial" panose="020B0604020202020204" pitchFamily="34" charset="0"/>
              </a:rPr>
              <a:t>If labels are off, button says</a:t>
            </a:r>
          </a:p>
          <a:p>
            <a:pPr lvl="1"/>
            <a:r>
              <a:rPr lang="en-US" b="1" dirty="0">
                <a:latin typeface="+mj-lt"/>
                <a:cs typeface="Arial" panose="020B0604020202020204" pitchFamily="34" charset="0"/>
              </a:rPr>
              <a:t>“Turn Optode Labels On”</a:t>
            </a:r>
          </a:p>
          <a:p>
            <a:r>
              <a:rPr lang="en-US" b="1" dirty="0">
                <a:latin typeface="+mj-lt"/>
                <a:cs typeface="Arial" panose="020B0604020202020204" pitchFamily="34" charset="0"/>
              </a:rPr>
              <a:t>If labels are on, button says</a:t>
            </a:r>
          </a:p>
          <a:p>
            <a:pPr lvl="1"/>
            <a:r>
              <a:rPr lang="en-US" b="1" dirty="0">
                <a:latin typeface="+mj-lt"/>
                <a:cs typeface="Arial" panose="020B0604020202020204" pitchFamily="34" charset="0"/>
              </a:rPr>
              <a:t>“Turn Optode Labels Off</a:t>
            </a:r>
          </a:p>
          <a:p>
            <a:pPr lvl="1"/>
            <a:endParaRPr lang="en-US" b="1" dirty="0">
              <a:latin typeface="+mj-lt"/>
              <a:cs typeface="Arial" panose="020B0604020202020204" pitchFamily="34" charset="0"/>
            </a:endParaRPr>
          </a:p>
          <a:p>
            <a:r>
              <a:rPr lang="en-US" b="1" dirty="0">
                <a:latin typeface="+mj-lt"/>
                <a:cs typeface="Arial" panose="020B0604020202020204" pitchFamily="34" charset="0"/>
              </a:rPr>
              <a:t>Lets turn optode labels off for the rest of this tutorial</a:t>
            </a:r>
          </a:p>
        </p:txBody>
      </p:sp>
      <p:sp>
        <p:nvSpPr>
          <p:cNvPr id="3" name="Slide Number Placeholder 2">
            <a:extLst>
              <a:ext uri="{FF2B5EF4-FFF2-40B4-BE49-F238E27FC236}">
                <a16:creationId xmlns:a16="http://schemas.microsoft.com/office/drawing/2014/main" id="{906A832B-AFCE-04BA-C720-3A9E1E304646}"/>
              </a:ext>
            </a:extLst>
          </p:cNvPr>
          <p:cNvSpPr>
            <a:spLocks noGrp="1"/>
          </p:cNvSpPr>
          <p:nvPr>
            <p:ph type="sldNum" sz="quarter" idx="12"/>
          </p:nvPr>
        </p:nvSpPr>
        <p:spPr/>
        <p:txBody>
          <a:bodyPr/>
          <a:lstStyle/>
          <a:p>
            <a:fld id="{A6EA515B-EB3D-473C-ADE9-FD8348C61D57}" type="slidenum">
              <a:rPr lang="en-US" smtClean="0"/>
              <a:t>19</a:t>
            </a:fld>
            <a:endParaRPr lang="en-US"/>
          </a:p>
        </p:txBody>
      </p:sp>
      <p:pic>
        <p:nvPicPr>
          <p:cNvPr id="5" name="Picture 4"/>
          <p:cNvPicPr>
            <a:picLocks noChangeAspect="1"/>
          </p:cNvPicPr>
          <p:nvPr/>
        </p:nvPicPr>
        <p:blipFill>
          <a:blip r:embed="rId3"/>
          <a:stretch>
            <a:fillRect/>
          </a:stretch>
        </p:blipFill>
        <p:spPr>
          <a:xfrm>
            <a:off x="5861571" y="2112020"/>
            <a:ext cx="6330429" cy="4745979"/>
          </a:xfrm>
          <a:prstGeom prst="rect">
            <a:avLst/>
          </a:prstGeom>
        </p:spPr>
      </p:pic>
      <p:sp>
        <p:nvSpPr>
          <p:cNvPr id="9" name="Rectangle 8">
            <a:extLst>
              <a:ext uri="{FF2B5EF4-FFF2-40B4-BE49-F238E27FC236}">
                <a16:creationId xmlns:a16="http://schemas.microsoft.com/office/drawing/2014/main" id="{D68DB42B-E952-2B61-A994-BCBAE8982682}"/>
              </a:ext>
            </a:extLst>
          </p:cNvPr>
          <p:cNvSpPr/>
          <p:nvPr/>
        </p:nvSpPr>
        <p:spPr>
          <a:xfrm>
            <a:off x="5979201" y="5770055"/>
            <a:ext cx="1044685" cy="1856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4746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Set-Up - Checklist</a:t>
            </a:r>
          </a:p>
        </p:txBody>
      </p:sp>
      <p:sp>
        <p:nvSpPr>
          <p:cNvPr id="4" name="TextBox 3">
            <a:extLst>
              <a:ext uri="{FF2B5EF4-FFF2-40B4-BE49-F238E27FC236}">
                <a16:creationId xmlns:a16="http://schemas.microsoft.com/office/drawing/2014/main" id="{7ED052B0-28A5-4061-94ED-651940373CF3}"/>
              </a:ext>
            </a:extLst>
          </p:cNvPr>
          <p:cNvSpPr txBox="1"/>
          <p:nvPr/>
        </p:nvSpPr>
        <p:spPr>
          <a:xfrm>
            <a:off x="360169" y="1173529"/>
            <a:ext cx="8083076" cy="5637441"/>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Before starting any tutorial, please make sure you’ve done the following</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Download the appropriate versions of </a:t>
            </a:r>
            <a:r>
              <a:rPr lang="en-US" dirty="0" err="1">
                <a:solidFill>
                  <a:prstClr val="white">
                    <a:lumMod val="75000"/>
                    <a:lumOff val="25000"/>
                  </a:prstClr>
                </a:solidFill>
                <a:latin typeface="Trebuchet MS" panose="020B0603020202020204"/>
              </a:rPr>
              <a:t>matlab</a:t>
            </a:r>
            <a:r>
              <a:rPr lang="en-US" dirty="0">
                <a:solidFill>
                  <a:prstClr val="white">
                    <a:lumMod val="75000"/>
                    <a:lumOff val="25000"/>
                  </a:prstClr>
                </a:solidFill>
                <a:latin typeface="Trebuchet MS" panose="020B0603020202020204"/>
              </a:rPr>
              <a:t>, </a:t>
            </a: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and NIRFAST</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Matlab</a:t>
            </a:r>
            <a:r>
              <a:rPr lang="en-US" dirty="0">
                <a:solidFill>
                  <a:prstClr val="white">
                    <a:lumMod val="75000"/>
                    <a:lumOff val="25000"/>
                  </a:prstClr>
                </a:solidFill>
                <a:latin typeface="Trebuchet MS" panose="020B0603020202020204"/>
              </a:rPr>
              <a:t>: 2020b</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 from NITRC</a:t>
            </a:r>
          </a:p>
          <a:p>
            <a:pPr marL="1257300" lvl="2"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hlinkClick r:id="rId2"/>
              </a:rPr>
              <a:t>https://www.nitrc.org/projects/neurodot/</a:t>
            </a:r>
            <a:r>
              <a:rPr lang="en-US" dirty="0">
                <a:solidFill>
                  <a:prstClr val="white">
                    <a:lumMod val="75000"/>
                    <a:lumOff val="25000"/>
                  </a:prstClr>
                </a:solidFill>
                <a:latin typeface="Trebuchet MS" panose="020B0603020202020204"/>
              </a:rPr>
              <a:t> </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NIRFASTer</a:t>
            </a:r>
            <a:r>
              <a:rPr lang="en-US" dirty="0">
                <a:solidFill>
                  <a:prstClr val="white">
                    <a:lumMod val="75000"/>
                    <a:lumOff val="25000"/>
                  </a:prstClr>
                </a:solidFill>
                <a:latin typeface="Trebuchet MS" panose="020B0603020202020204"/>
              </a:rPr>
              <a:t>-master</a:t>
            </a:r>
          </a:p>
          <a:p>
            <a:pPr marL="1257300" lvl="2" indent="-342900" defTabSz="457200">
              <a:spcBef>
                <a:spcPts val="1000"/>
              </a:spcBef>
              <a:buClr>
                <a:srgbClr val="90C226"/>
              </a:buClr>
              <a:buSzPct val="80000"/>
              <a:buFont typeface="Wingdings 3" charset="2"/>
              <a:buChar char=""/>
              <a:defRPr/>
            </a:pPr>
            <a:r>
              <a:rPr kumimoji="0" lang="en-US" sz="1800" b="0" i="0" u="none" strike="noStrike" kern="1200" cap="none" spc="0" normalizeH="0" baseline="0" noProof="0" dirty="0">
                <a:ln>
                  <a:noFill/>
                </a:ln>
                <a:solidFill>
                  <a:prstClr val="white"/>
                </a:solidFill>
                <a:effectLst/>
                <a:uLnTx/>
                <a:uFillTx/>
                <a:latin typeface="Slack-Lato"/>
                <a:ea typeface="+mn-ea"/>
                <a:cs typeface="+mn-cs"/>
                <a:hlinkClick r:id="rId3"/>
              </a:rPr>
              <a:t>https://github.com/nirfaster/NIRFASTer</a:t>
            </a:r>
            <a:r>
              <a:rPr kumimoji="0" lang="en-US" sz="18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endParaRPr lang="en-US"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path so that all required folders and subfolders are included</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w/subfolders to include</a:t>
            </a:r>
          </a:p>
          <a:p>
            <a:pPr marL="1257300" lvl="2" indent="-3429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a:t>
            </a:r>
          </a:p>
          <a:p>
            <a:pPr marL="1257300" lvl="2" indent="-3429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NIRFASTer</a:t>
            </a:r>
            <a:r>
              <a:rPr lang="en-US" dirty="0">
                <a:solidFill>
                  <a:prstClr val="white">
                    <a:lumMod val="75000"/>
                    <a:lumOff val="25000"/>
                  </a:prstClr>
                </a:solidFill>
                <a:latin typeface="Trebuchet MS" panose="020B0603020202020204"/>
              </a:rPr>
              <a:t>-master</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Your personal directory</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to include</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Output directory</a:t>
            </a:r>
          </a:p>
        </p:txBody>
      </p:sp>
      <p:sp>
        <p:nvSpPr>
          <p:cNvPr id="2" name="Slide Number Placeholder 1">
            <a:extLst>
              <a:ext uri="{FF2B5EF4-FFF2-40B4-BE49-F238E27FC236}">
                <a16:creationId xmlns:a16="http://schemas.microsoft.com/office/drawing/2014/main" id="{00EA7E2B-C6D0-E367-5C39-4BFE761B1059}"/>
              </a:ext>
            </a:extLst>
          </p:cNvPr>
          <p:cNvSpPr>
            <a:spLocks noGrp="1"/>
          </p:cNvSpPr>
          <p:nvPr>
            <p:ph type="sldNum" sz="quarter" idx="12"/>
          </p:nvPr>
        </p:nvSpPr>
        <p:spPr/>
        <p:txBody>
          <a:bodyPr/>
          <a:lstStyle/>
          <a:p>
            <a:fld id="{A6EA515B-EB3D-473C-ADE9-FD8348C61D57}" type="slidenum">
              <a:rPr lang="en-US" smtClean="0"/>
              <a:t>2</a:t>
            </a:fld>
            <a:endParaRPr lang="en-US"/>
          </a:p>
        </p:txBody>
      </p:sp>
    </p:spTree>
    <p:extLst>
      <p:ext uri="{BB962C8B-B14F-4D97-AF65-F5344CB8AC3E}">
        <p14:creationId xmlns:p14="http://schemas.microsoft.com/office/powerpoint/2010/main" val="1196556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684509" y="1981584"/>
            <a:ext cx="6504412" cy="4876416"/>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6</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4876416"/>
          </a:xfrm>
        </p:spPr>
        <p:txBody>
          <a:bodyPr>
            <a:normAutofit/>
          </a:bodyPr>
          <a:lstStyle/>
          <a:p>
            <a:r>
              <a:rPr lang="en-US" b="1" dirty="0">
                <a:latin typeface="+mj-lt"/>
                <a:cs typeface="Arial" panose="020B0604020202020204" pitchFamily="34" charset="0"/>
              </a:rPr>
              <a:t>Back to XZ view</a:t>
            </a:r>
          </a:p>
          <a:p>
            <a:r>
              <a:rPr lang="en-US" b="1" dirty="0">
                <a:latin typeface="+mj-lt"/>
                <a:cs typeface="Arial" panose="020B0604020202020204" pitchFamily="34" charset="0"/>
              </a:rPr>
              <a:t>Set scale to 1.1</a:t>
            </a:r>
          </a:p>
          <a:p>
            <a:r>
              <a:rPr lang="en-US" b="1" dirty="0">
                <a:latin typeface="+mj-lt"/>
                <a:cs typeface="Arial" panose="020B0604020202020204" pitchFamily="34" charset="0"/>
              </a:rPr>
              <a:t>Hit “enter”, “tab”, or simply click anywhere else on the app after changing an edit field and the app will automatically update</a:t>
            </a:r>
          </a:p>
          <a:p>
            <a:endParaRPr lang="en-US" b="1" dirty="0">
              <a:latin typeface="+mj-lt"/>
              <a:cs typeface="Arial" panose="020B0604020202020204" pitchFamily="34" charset="0"/>
            </a:endParaRPr>
          </a:p>
          <a:p>
            <a:r>
              <a:rPr lang="en-US" b="1" dirty="0">
                <a:latin typeface="+mj-lt"/>
                <a:cs typeface="Arial" panose="020B0604020202020204" pitchFamily="34" charset="0"/>
              </a:rPr>
              <a:t>We want the optodes to be around 5-10mm AWAY from the head so that they can relax back on to it</a:t>
            </a:r>
          </a:p>
          <a:p>
            <a:endParaRPr lang="en-US" b="1" dirty="0">
              <a:latin typeface="+mj-lt"/>
              <a:cs typeface="Arial" panose="020B0604020202020204" pitchFamily="34" charset="0"/>
            </a:endParaRPr>
          </a:p>
          <a:p>
            <a:r>
              <a:rPr lang="en-US" b="1" dirty="0">
                <a:latin typeface="+mj-lt"/>
                <a:cs typeface="Arial" panose="020B0604020202020204" pitchFamily="34" charset="0"/>
              </a:rPr>
              <a:t>Double check that all the optodes are away from the head by changing views</a:t>
            </a:r>
          </a:p>
        </p:txBody>
      </p:sp>
      <p:sp>
        <p:nvSpPr>
          <p:cNvPr id="3" name="Rectangle 2">
            <a:extLst>
              <a:ext uri="{FF2B5EF4-FFF2-40B4-BE49-F238E27FC236}">
                <a16:creationId xmlns:a16="http://schemas.microsoft.com/office/drawing/2014/main" id="{43CFEEDF-E792-C68E-5C26-A9E151CC82D0}"/>
              </a:ext>
            </a:extLst>
          </p:cNvPr>
          <p:cNvSpPr/>
          <p:nvPr/>
        </p:nvSpPr>
        <p:spPr>
          <a:xfrm>
            <a:off x="5979836" y="4277618"/>
            <a:ext cx="1756150" cy="2246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DF89ED4-4638-16EC-B44B-2B2C951F580B}"/>
              </a:ext>
            </a:extLst>
          </p:cNvPr>
          <p:cNvSpPr/>
          <p:nvPr/>
        </p:nvSpPr>
        <p:spPr>
          <a:xfrm>
            <a:off x="8275761" y="2421953"/>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8949BEE2-DADC-85F0-2A08-5DBC79669F71}"/>
              </a:ext>
            </a:extLst>
          </p:cNvPr>
          <p:cNvSpPr>
            <a:spLocks noGrp="1"/>
          </p:cNvSpPr>
          <p:nvPr>
            <p:ph type="sldNum" sz="quarter" idx="12"/>
          </p:nvPr>
        </p:nvSpPr>
        <p:spPr/>
        <p:txBody>
          <a:bodyPr/>
          <a:lstStyle/>
          <a:p>
            <a:fld id="{A6EA515B-EB3D-473C-ADE9-FD8348C61D57}" type="slidenum">
              <a:rPr lang="en-US" smtClean="0"/>
              <a:t>20</a:t>
            </a:fld>
            <a:endParaRPr lang="en-US"/>
          </a:p>
        </p:txBody>
      </p:sp>
    </p:spTree>
    <p:extLst>
      <p:ext uri="{BB962C8B-B14F-4D97-AF65-F5344CB8AC3E}">
        <p14:creationId xmlns:p14="http://schemas.microsoft.com/office/powerpoint/2010/main" val="15202678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7</a:t>
            </a:r>
          </a:p>
        </p:txBody>
      </p:sp>
      <p:sp>
        <p:nvSpPr>
          <p:cNvPr id="3" name="Slide Number Placeholder 2">
            <a:extLst>
              <a:ext uri="{FF2B5EF4-FFF2-40B4-BE49-F238E27FC236}">
                <a16:creationId xmlns:a16="http://schemas.microsoft.com/office/drawing/2014/main" id="{25BB1796-7F09-913E-E187-3813C0D9166D}"/>
              </a:ext>
            </a:extLst>
          </p:cNvPr>
          <p:cNvSpPr>
            <a:spLocks noGrp="1"/>
          </p:cNvSpPr>
          <p:nvPr>
            <p:ph type="sldNum" sz="quarter" idx="12"/>
          </p:nvPr>
        </p:nvSpPr>
        <p:spPr/>
        <p:txBody>
          <a:bodyPr/>
          <a:lstStyle/>
          <a:p>
            <a:fld id="{A6EA515B-EB3D-473C-ADE9-FD8348C61D57}" type="slidenum">
              <a:rPr lang="en-US" smtClean="0"/>
              <a:t>21</a:t>
            </a:fld>
            <a:endParaRPr lang="en-US"/>
          </a:p>
        </p:txBody>
      </p:sp>
      <p:pic>
        <p:nvPicPr>
          <p:cNvPr id="10" name="Picture 9"/>
          <p:cNvPicPr>
            <a:picLocks noChangeAspect="1"/>
          </p:cNvPicPr>
          <p:nvPr/>
        </p:nvPicPr>
        <p:blipFill>
          <a:blip r:embed="rId3"/>
          <a:stretch>
            <a:fillRect/>
          </a:stretch>
        </p:blipFill>
        <p:spPr>
          <a:xfrm>
            <a:off x="5826265" y="2087860"/>
            <a:ext cx="6362656" cy="4770140"/>
          </a:xfrm>
          <a:prstGeom prst="rect">
            <a:avLst/>
          </a:prstGeom>
        </p:spPr>
      </p:pic>
      <p:cxnSp>
        <p:nvCxnSpPr>
          <p:cNvPr id="9" name="Straight Arrow Connector 8"/>
          <p:cNvCxnSpPr/>
          <p:nvPr/>
        </p:nvCxnSpPr>
        <p:spPr>
          <a:xfrm>
            <a:off x="5017062" y="2087860"/>
            <a:ext cx="1165253" cy="41349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159423"/>
            <a:ext cx="5030446" cy="4876416"/>
          </a:xfrm>
        </p:spPr>
        <p:txBody>
          <a:bodyPr>
            <a:normAutofit/>
          </a:bodyPr>
          <a:lstStyle/>
          <a:p>
            <a:r>
              <a:rPr lang="en-US" b="1" dirty="0">
                <a:latin typeface="+mj-lt"/>
                <a:cs typeface="Arial" panose="020B0604020202020204" pitchFamily="34" charset="0"/>
              </a:rPr>
              <a:t>Once you’ve verified that the pad position is correct and that optodes are away from the head, hit the “Relax Array” button</a:t>
            </a:r>
          </a:p>
          <a:p>
            <a:endParaRPr lang="en-US" b="1" dirty="0">
              <a:latin typeface="+mj-lt"/>
              <a:cs typeface="Arial" panose="020B0604020202020204" pitchFamily="34" charset="0"/>
            </a:endParaRPr>
          </a:p>
          <a:p>
            <a:pPr marL="0" indent="0">
              <a:buNone/>
            </a:pPr>
            <a:endParaRPr lang="en-US" b="1" dirty="0">
              <a:latin typeface="+mj-lt"/>
              <a:cs typeface="Arial" panose="020B0604020202020204" pitchFamily="34" charset="0"/>
            </a:endParaRPr>
          </a:p>
          <a:p>
            <a:r>
              <a:rPr lang="en-US" b="1" dirty="0">
                <a:latin typeface="+mj-lt"/>
                <a:cs typeface="Arial" panose="020B0604020202020204" pitchFamily="34" charset="0"/>
              </a:rPr>
              <a:t>The below two figures will open and start to update</a:t>
            </a:r>
          </a:p>
          <a:p>
            <a:pPr lvl="1"/>
            <a:r>
              <a:rPr lang="en-US" b="1" dirty="0">
                <a:latin typeface="+mj-lt"/>
                <a:cs typeface="Arial" panose="020B0604020202020204" pitchFamily="34" charset="0"/>
              </a:rPr>
              <a:t>When relaxation is finished, the figures will look like below</a:t>
            </a:r>
          </a:p>
        </p:txBody>
      </p:sp>
      <p:sp>
        <p:nvSpPr>
          <p:cNvPr id="13" name="Rectangle 12">
            <a:extLst>
              <a:ext uri="{FF2B5EF4-FFF2-40B4-BE49-F238E27FC236}">
                <a16:creationId xmlns:a16="http://schemas.microsoft.com/office/drawing/2014/main" id="{C48FEAED-3C21-CA94-E019-D3F4510036D3}"/>
              </a:ext>
            </a:extLst>
          </p:cNvPr>
          <p:cNvSpPr/>
          <p:nvPr/>
        </p:nvSpPr>
        <p:spPr>
          <a:xfrm>
            <a:off x="6052841" y="6206591"/>
            <a:ext cx="848759" cy="3803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4"/>
          <a:stretch>
            <a:fillRect/>
          </a:stretch>
        </p:blipFill>
        <p:spPr>
          <a:xfrm>
            <a:off x="2979602" y="4595153"/>
            <a:ext cx="2693867" cy="2262848"/>
          </a:xfrm>
          <a:prstGeom prst="rect">
            <a:avLst/>
          </a:prstGeom>
        </p:spPr>
      </p:pic>
      <p:pic>
        <p:nvPicPr>
          <p:cNvPr id="14" name="Picture 13"/>
          <p:cNvPicPr>
            <a:picLocks noChangeAspect="1"/>
          </p:cNvPicPr>
          <p:nvPr/>
        </p:nvPicPr>
        <p:blipFill>
          <a:blip r:embed="rId5"/>
          <a:stretch>
            <a:fillRect/>
          </a:stretch>
        </p:blipFill>
        <p:spPr>
          <a:xfrm>
            <a:off x="-1" y="4603244"/>
            <a:ext cx="2783661" cy="2262847"/>
          </a:xfrm>
          <a:prstGeom prst="rect">
            <a:avLst/>
          </a:prstGeom>
        </p:spPr>
      </p:pic>
    </p:spTree>
    <p:extLst>
      <p:ext uri="{BB962C8B-B14F-4D97-AF65-F5344CB8AC3E}">
        <p14:creationId xmlns:p14="http://schemas.microsoft.com/office/powerpoint/2010/main" val="1231631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8</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mj-lt"/>
                <a:cs typeface="Arial" panose="020B0604020202020204" pitchFamily="34" charset="0"/>
              </a:rPr>
              <a:t>Once optodes are relaxed onto the mesh, a dialogue box will show up on the </a:t>
            </a:r>
            <a:r>
              <a:rPr lang="en-US" b="1" dirty="0" err="1">
                <a:latin typeface="+mj-lt"/>
                <a:cs typeface="Arial" panose="020B0604020202020204" pitchFamily="34" charset="0"/>
              </a:rPr>
              <a:t>AlignMe</a:t>
            </a:r>
            <a:r>
              <a:rPr lang="en-US" b="1" dirty="0">
                <a:latin typeface="+mj-lt"/>
                <a:cs typeface="Arial" panose="020B0604020202020204" pitchFamily="34" charset="0"/>
              </a:rPr>
              <a:t> app</a:t>
            </a:r>
          </a:p>
          <a:p>
            <a:r>
              <a:rPr lang="en-US" b="1" dirty="0">
                <a:latin typeface="+mj-lt"/>
                <a:cs typeface="Arial" panose="020B0604020202020204" pitchFamily="34" charset="0"/>
              </a:rPr>
              <a:t>Hit “OK” to close it</a:t>
            </a:r>
          </a:p>
        </p:txBody>
      </p:sp>
      <p:sp>
        <p:nvSpPr>
          <p:cNvPr id="5" name="Slide Number Placeholder 4">
            <a:extLst>
              <a:ext uri="{FF2B5EF4-FFF2-40B4-BE49-F238E27FC236}">
                <a16:creationId xmlns:a16="http://schemas.microsoft.com/office/drawing/2014/main" id="{A57476D5-3ABA-5580-2FA7-6F8B35655987}"/>
              </a:ext>
            </a:extLst>
          </p:cNvPr>
          <p:cNvSpPr>
            <a:spLocks noGrp="1"/>
          </p:cNvSpPr>
          <p:nvPr>
            <p:ph type="sldNum" sz="quarter" idx="12"/>
          </p:nvPr>
        </p:nvSpPr>
        <p:spPr/>
        <p:txBody>
          <a:bodyPr/>
          <a:lstStyle/>
          <a:p>
            <a:fld id="{A6EA515B-EB3D-473C-ADE9-FD8348C61D57}" type="slidenum">
              <a:rPr lang="en-US" smtClean="0"/>
              <a:t>22</a:t>
            </a:fld>
            <a:endParaRPr lang="en-US"/>
          </a:p>
        </p:txBody>
      </p:sp>
      <p:pic>
        <p:nvPicPr>
          <p:cNvPr id="6" name="Picture 5"/>
          <p:cNvPicPr>
            <a:picLocks noChangeAspect="1"/>
          </p:cNvPicPr>
          <p:nvPr/>
        </p:nvPicPr>
        <p:blipFill>
          <a:blip r:embed="rId3"/>
          <a:stretch>
            <a:fillRect/>
          </a:stretch>
        </p:blipFill>
        <p:spPr>
          <a:xfrm>
            <a:off x="5923370" y="2065200"/>
            <a:ext cx="6268630" cy="4792799"/>
          </a:xfrm>
          <a:prstGeom prst="rect">
            <a:avLst/>
          </a:prstGeom>
        </p:spPr>
      </p:pic>
      <p:sp>
        <p:nvSpPr>
          <p:cNvPr id="3" name="Rectangle 2">
            <a:extLst>
              <a:ext uri="{FF2B5EF4-FFF2-40B4-BE49-F238E27FC236}">
                <a16:creationId xmlns:a16="http://schemas.microsoft.com/office/drawing/2014/main" id="{EBB00469-6DED-5F85-55BF-FA7264302647}"/>
              </a:ext>
            </a:extLst>
          </p:cNvPr>
          <p:cNvSpPr/>
          <p:nvPr/>
        </p:nvSpPr>
        <p:spPr>
          <a:xfrm>
            <a:off x="10948636" y="4784277"/>
            <a:ext cx="621130" cy="2144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29869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9</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3016076"/>
          </a:xfrm>
        </p:spPr>
        <p:txBody>
          <a:bodyPr>
            <a:normAutofit/>
          </a:bodyPr>
          <a:lstStyle/>
          <a:p>
            <a:r>
              <a:rPr lang="en-US" b="1" dirty="0">
                <a:latin typeface="+mj-lt"/>
                <a:cs typeface="Arial" panose="020B0604020202020204" pitchFamily="34" charset="0"/>
              </a:rPr>
              <a:t>To save the new optode locations to your MATLAB workspace, hit the “Save Alignment” button</a:t>
            </a:r>
          </a:p>
        </p:txBody>
      </p:sp>
      <p:sp>
        <p:nvSpPr>
          <p:cNvPr id="7" name="Slide Number Placeholder 6">
            <a:extLst>
              <a:ext uri="{FF2B5EF4-FFF2-40B4-BE49-F238E27FC236}">
                <a16:creationId xmlns:a16="http://schemas.microsoft.com/office/drawing/2014/main" id="{A61BEA14-B0BA-134B-C5EE-78362A07099A}"/>
              </a:ext>
            </a:extLst>
          </p:cNvPr>
          <p:cNvSpPr>
            <a:spLocks noGrp="1"/>
          </p:cNvSpPr>
          <p:nvPr>
            <p:ph type="sldNum" sz="quarter" idx="12"/>
          </p:nvPr>
        </p:nvSpPr>
        <p:spPr/>
        <p:txBody>
          <a:bodyPr/>
          <a:lstStyle/>
          <a:p>
            <a:fld id="{A6EA515B-EB3D-473C-ADE9-FD8348C61D57}" type="slidenum">
              <a:rPr lang="en-US" smtClean="0"/>
              <a:t>23</a:t>
            </a:fld>
            <a:endParaRPr lang="en-US"/>
          </a:p>
        </p:txBody>
      </p:sp>
      <p:pic>
        <p:nvPicPr>
          <p:cNvPr id="5" name="Picture 4"/>
          <p:cNvPicPr>
            <a:picLocks noChangeAspect="1"/>
          </p:cNvPicPr>
          <p:nvPr/>
        </p:nvPicPr>
        <p:blipFill>
          <a:blip r:embed="rId3"/>
          <a:stretch>
            <a:fillRect/>
          </a:stretch>
        </p:blipFill>
        <p:spPr>
          <a:xfrm>
            <a:off x="5904818" y="2055376"/>
            <a:ext cx="6287182" cy="4806983"/>
          </a:xfrm>
          <a:prstGeom prst="rect">
            <a:avLst/>
          </a:prstGeom>
        </p:spPr>
      </p:pic>
      <p:sp>
        <p:nvSpPr>
          <p:cNvPr id="3" name="Rectangle 2">
            <a:extLst>
              <a:ext uri="{FF2B5EF4-FFF2-40B4-BE49-F238E27FC236}">
                <a16:creationId xmlns:a16="http://schemas.microsoft.com/office/drawing/2014/main" id="{EBB00469-6DED-5F85-55BF-FA7264302647}"/>
              </a:ext>
            </a:extLst>
          </p:cNvPr>
          <p:cNvSpPr/>
          <p:nvPr/>
        </p:nvSpPr>
        <p:spPr>
          <a:xfrm>
            <a:off x="7039591" y="6206830"/>
            <a:ext cx="874419" cy="3639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stretch>
            <a:fillRect/>
          </a:stretch>
        </p:blipFill>
        <p:spPr>
          <a:xfrm>
            <a:off x="-1" y="4603244"/>
            <a:ext cx="2783661" cy="2262847"/>
          </a:xfrm>
          <a:prstGeom prst="rect">
            <a:avLst/>
          </a:prstGeom>
        </p:spPr>
      </p:pic>
      <p:pic>
        <p:nvPicPr>
          <p:cNvPr id="10" name="Picture 9"/>
          <p:cNvPicPr>
            <a:picLocks noChangeAspect="1"/>
          </p:cNvPicPr>
          <p:nvPr/>
        </p:nvPicPr>
        <p:blipFill>
          <a:blip r:embed="rId5"/>
          <a:stretch>
            <a:fillRect/>
          </a:stretch>
        </p:blipFill>
        <p:spPr>
          <a:xfrm>
            <a:off x="2912040" y="4612254"/>
            <a:ext cx="2864397" cy="2250105"/>
          </a:xfrm>
          <a:prstGeom prst="rect">
            <a:avLst/>
          </a:prstGeom>
        </p:spPr>
      </p:pic>
    </p:spTree>
    <p:extLst>
      <p:ext uri="{BB962C8B-B14F-4D97-AF65-F5344CB8AC3E}">
        <p14:creationId xmlns:p14="http://schemas.microsoft.com/office/powerpoint/2010/main" val="3185195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Potential Errors</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473685" y="664519"/>
            <a:ext cx="4085166" cy="3260118"/>
          </a:xfrm>
        </p:spPr>
        <p:txBody>
          <a:bodyPr vert="horz" lIns="91440" tIns="45720" rIns="91440" bIns="45720" rtlCol="0" anchor="t">
            <a:normAutofit/>
          </a:bodyPr>
          <a:lstStyle/>
          <a:p>
            <a:r>
              <a:rPr lang="en-US" b="1" dirty="0">
                <a:latin typeface="+mj-lt"/>
                <a:cs typeface="Arial"/>
              </a:rPr>
              <a:t>Sometimes, when clicking the “Save Alignment” button, the error shown on the right occurs</a:t>
            </a:r>
          </a:p>
          <a:p>
            <a:pPr lvl="1"/>
            <a:r>
              <a:rPr lang="en-US" b="1" dirty="0">
                <a:latin typeface="+mj-lt"/>
                <a:cs typeface="Arial"/>
              </a:rPr>
              <a:t>Usually this is due to clicking the button multiple times before the app has finished running</a:t>
            </a:r>
            <a:endParaRPr lang="en-US" b="1" dirty="0">
              <a:latin typeface="+mj-lt"/>
              <a:cs typeface="Arial" panose="020B0604020202020204" pitchFamily="34" charset="0"/>
            </a:endParaRPr>
          </a:p>
          <a:p>
            <a:r>
              <a:rPr lang="en-US" b="1" dirty="0">
                <a:latin typeface="+mj-lt"/>
                <a:cs typeface="Arial"/>
              </a:rPr>
              <a:t>To fix, just select 'Save Alignment' again </a:t>
            </a:r>
          </a:p>
          <a:p>
            <a:pPr lvl="1"/>
            <a:r>
              <a:rPr lang="en-US" b="1" dirty="0">
                <a:latin typeface="+mj-lt"/>
                <a:cs typeface="Arial"/>
              </a:rPr>
              <a:t>Make sure you only click once</a:t>
            </a:r>
          </a:p>
          <a:p>
            <a:pPr lvl="1"/>
            <a:r>
              <a:rPr lang="en-US" b="1" dirty="0">
                <a:latin typeface="+mj-lt"/>
                <a:cs typeface="Arial"/>
              </a:rPr>
              <a:t>Please be patient</a:t>
            </a:r>
          </a:p>
          <a:p>
            <a:pPr marL="0" indent="0">
              <a:buNone/>
            </a:pPr>
            <a:endParaRPr lang="en-US" b="1" dirty="0">
              <a:latin typeface="+mj-lt"/>
              <a:cs typeface="Arial" panose="020B0604020202020204" pitchFamily="34" charset="0"/>
            </a:endParaRPr>
          </a:p>
        </p:txBody>
      </p:sp>
      <p:sp>
        <p:nvSpPr>
          <p:cNvPr id="5" name="Slide Number Placeholder 4">
            <a:extLst>
              <a:ext uri="{FF2B5EF4-FFF2-40B4-BE49-F238E27FC236}">
                <a16:creationId xmlns:a16="http://schemas.microsoft.com/office/drawing/2014/main" id="{65197A34-B5CC-4ED5-6796-DB26B3F8A6F5}"/>
              </a:ext>
            </a:extLst>
          </p:cNvPr>
          <p:cNvSpPr>
            <a:spLocks noGrp="1"/>
          </p:cNvSpPr>
          <p:nvPr>
            <p:ph type="sldNum" sz="quarter" idx="12"/>
          </p:nvPr>
        </p:nvSpPr>
        <p:spPr>
          <a:xfrm>
            <a:off x="11508565" y="1118"/>
            <a:ext cx="683339" cy="365125"/>
          </a:xfrm>
        </p:spPr>
        <p:txBody>
          <a:bodyPr/>
          <a:lstStyle/>
          <a:p>
            <a:pPr>
              <a:defRPr/>
            </a:pPr>
            <a:fld id="{A6EA515B-EB3D-473C-ADE9-FD8348C61D57}" type="slidenum">
              <a:rPr lang="en-US" smtClean="0">
                <a:solidFill>
                  <a:srgbClr val="90C226"/>
                </a:solidFill>
              </a:rPr>
              <a:pPr>
                <a:defRPr/>
              </a:pPr>
              <a:t>24</a:t>
            </a:fld>
            <a:endParaRPr lang="en-US" dirty="0">
              <a:solidFill>
                <a:srgbClr val="90C226"/>
              </a:solidFill>
            </a:endParaRPr>
          </a:p>
        </p:txBody>
      </p:sp>
      <p:pic>
        <p:nvPicPr>
          <p:cNvPr id="7" name="Picture 7" descr="A picture containing background pattern&#10;&#10;Description automatically generated">
            <a:extLst>
              <a:ext uri="{FF2B5EF4-FFF2-40B4-BE49-F238E27FC236}">
                <a16:creationId xmlns:a16="http://schemas.microsoft.com/office/drawing/2014/main" id="{EBADBFD0-4794-B885-0EBF-B280A5B3D680}"/>
              </a:ext>
            </a:extLst>
          </p:cNvPr>
          <p:cNvPicPr>
            <a:picLocks noChangeAspect="1"/>
          </p:cNvPicPr>
          <p:nvPr/>
        </p:nvPicPr>
        <p:blipFill>
          <a:blip r:embed="rId3"/>
          <a:stretch>
            <a:fillRect/>
          </a:stretch>
        </p:blipFill>
        <p:spPr>
          <a:xfrm>
            <a:off x="5029563" y="664519"/>
            <a:ext cx="5909128" cy="3515508"/>
          </a:xfrm>
          <a:prstGeom prst="rect">
            <a:avLst/>
          </a:prstGeom>
        </p:spPr>
      </p:pic>
      <p:pic>
        <p:nvPicPr>
          <p:cNvPr id="3" name="Picture 2"/>
          <p:cNvPicPr>
            <a:picLocks noChangeAspect="1"/>
          </p:cNvPicPr>
          <p:nvPr/>
        </p:nvPicPr>
        <p:blipFill>
          <a:blip r:embed="rId4"/>
          <a:stretch>
            <a:fillRect/>
          </a:stretch>
        </p:blipFill>
        <p:spPr>
          <a:xfrm>
            <a:off x="3317735" y="5091280"/>
            <a:ext cx="8474977" cy="1691947"/>
          </a:xfrm>
          <a:prstGeom prst="rect">
            <a:avLst/>
          </a:prstGeom>
        </p:spPr>
      </p:pic>
      <p:sp>
        <p:nvSpPr>
          <p:cNvPr id="8" name="Content Placeholder 8">
            <a:extLst>
              <a:ext uri="{FF2B5EF4-FFF2-40B4-BE49-F238E27FC236}">
                <a16:creationId xmlns:a16="http://schemas.microsoft.com/office/drawing/2014/main" id="{98AF3731-9EB4-5564-4C3D-8C3927641DA8}"/>
              </a:ext>
            </a:extLst>
          </p:cNvPr>
          <p:cNvSpPr>
            <a:spLocks noGrp="1"/>
          </p:cNvSpPr>
          <p:nvPr>
            <p:ph idx="1"/>
          </p:nvPr>
        </p:nvSpPr>
        <p:spPr>
          <a:xfrm>
            <a:off x="473685" y="5481062"/>
            <a:ext cx="2844050" cy="765989"/>
          </a:xfrm>
        </p:spPr>
        <p:txBody>
          <a:bodyPr vert="horz" lIns="91440" tIns="45720" rIns="91440" bIns="45720" rtlCol="0" anchor="t">
            <a:normAutofit/>
          </a:bodyPr>
          <a:lstStyle/>
          <a:p>
            <a:r>
              <a:rPr lang="en-US" b="1" dirty="0">
                <a:latin typeface="+mj-lt"/>
                <a:cs typeface="Arial"/>
              </a:rPr>
              <a:t>See slide 12 for a fix to this error</a:t>
            </a:r>
          </a:p>
          <a:p>
            <a:pPr marL="0" indent="0">
              <a:buNone/>
            </a:pPr>
            <a:endParaRPr lang="en-US" b="1" dirty="0">
              <a:latin typeface="+mj-lt"/>
              <a:cs typeface="Arial" panose="020B0604020202020204" pitchFamily="34" charset="0"/>
            </a:endParaRPr>
          </a:p>
        </p:txBody>
      </p:sp>
    </p:spTree>
    <p:extLst>
      <p:ext uri="{BB962C8B-B14F-4D97-AF65-F5344CB8AC3E}">
        <p14:creationId xmlns:p14="http://schemas.microsoft.com/office/powerpoint/2010/main" val="38829581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904818" y="2051016"/>
            <a:ext cx="6287182" cy="4806983"/>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10</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3016076"/>
          </a:xfrm>
        </p:spPr>
        <p:txBody>
          <a:bodyPr>
            <a:normAutofit/>
          </a:bodyPr>
          <a:lstStyle/>
          <a:p>
            <a:r>
              <a:rPr lang="en-US" b="1" dirty="0">
                <a:latin typeface="+mj-lt"/>
                <a:cs typeface="Arial" panose="020B0604020202020204" pitchFamily="34" charset="0"/>
              </a:rPr>
              <a:t>A final dialogue box will open. Click OK to close </a:t>
            </a:r>
            <a:r>
              <a:rPr lang="en-US" b="1" dirty="0" err="1">
                <a:latin typeface="+mj-lt"/>
                <a:cs typeface="Arial" panose="020B0604020202020204" pitchFamily="34" charset="0"/>
              </a:rPr>
              <a:t>AlignMe</a:t>
            </a:r>
            <a:endParaRPr lang="en-US" b="1" dirty="0">
              <a:latin typeface="+mj-lt"/>
              <a:cs typeface="Arial" panose="020B0604020202020204" pitchFamily="34" charset="0"/>
            </a:endParaRPr>
          </a:p>
          <a:p>
            <a:pPr marL="0" indent="0">
              <a:buNone/>
            </a:pPr>
            <a:endParaRPr lang="en-US" b="1" dirty="0">
              <a:latin typeface="+mj-lt"/>
              <a:cs typeface="Arial" panose="020B0604020202020204" pitchFamily="34" charset="0"/>
            </a:endParaRPr>
          </a:p>
          <a:p>
            <a:r>
              <a:rPr lang="en-US" b="1" dirty="0">
                <a:latin typeface="+mj-lt"/>
                <a:cs typeface="Arial" panose="020B0604020202020204" pitchFamily="34" charset="0"/>
              </a:rPr>
              <a:t>You’ve finished the </a:t>
            </a:r>
            <a:r>
              <a:rPr lang="en-US" b="1" dirty="0" err="1">
                <a:latin typeface="+mj-lt"/>
                <a:cs typeface="Arial" panose="020B0604020202020204" pitchFamily="34" charset="0"/>
              </a:rPr>
              <a:t>AlignMe</a:t>
            </a:r>
            <a:r>
              <a:rPr lang="en-US" b="1" dirty="0">
                <a:latin typeface="+mj-lt"/>
                <a:cs typeface="Arial" panose="020B0604020202020204" pitchFamily="34" charset="0"/>
              </a:rPr>
              <a:t> tutorial!</a:t>
            </a:r>
          </a:p>
        </p:txBody>
      </p:sp>
      <p:sp>
        <p:nvSpPr>
          <p:cNvPr id="7" name="Slide Number Placeholder 6">
            <a:extLst>
              <a:ext uri="{FF2B5EF4-FFF2-40B4-BE49-F238E27FC236}">
                <a16:creationId xmlns:a16="http://schemas.microsoft.com/office/drawing/2014/main" id="{A61BEA14-B0BA-134B-C5EE-78362A07099A}"/>
              </a:ext>
            </a:extLst>
          </p:cNvPr>
          <p:cNvSpPr>
            <a:spLocks noGrp="1"/>
          </p:cNvSpPr>
          <p:nvPr>
            <p:ph type="sldNum" sz="quarter" idx="12"/>
          </p:nvPr>
        </p:nvSpPr>
        <p:spPr/>
        <p:txBody>
          <a:bodyPr/>
          <a:lstStyle/>
          <a:p>
            <a:fld id="{A6EA515B-EB3D-473C-ADE9-FD8348C61D57}" type="slidenum">
              <a:rPr lang="en-US" smtClean="0"/>
              <a:t>25</a:t>
            </a:fld>
            <a:endParaRPr lang="en-US"/>
          </a:p>
        </p:txBody>
      </p:sp>
      <p:sp>
        <p:nvSpPr>
          <p:cNvPr id="3" name="Rectangle 2">
            <a:extLst>
              <a:ext uri="{FF2B5EF4-FFF2-40B4-BE49-F238E27FC236}">
                <a16:creationId xmlns:a16="http://schemas.microsoft.com/office/drawing/2014/main" id="{EBB00469-6DED-5F85-55BF-FA7264302647}"/>
              </a:ext>
            </a:extLst>
          </p:cNvPr>
          <p:cNvSpPr/>
          <p:nvPr/>
        </p:nvSpPr>
        <p:spPr>
          <a:xfrm>
            <a:off x="10381601" y="3738520"/>
            <a:ext cx="380806" cy="178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31298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219075"/>
            <a:ext cx="7353299"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smaller mask based on </a:t>
            </a:r>
            <a:r>
              <a:rPr lang="en-US" dirty="0" err="1">
                <a:solidFill>
                  <a:srgbClr val="FF0000"/>
                </a:solidFill>
              </a:rPr>
              <a:t>optode</a:t>
            </a:r>
            <a:r>
              <a:rPr lang="en-US" dirty="0">
                <a:solidFill>
                  <a:srgbClr val="FF0000"/>
                </a:solidFill>
              </a:rPr>
              <a:t> locations</a:t>
            </a:r>
          </a:p>
        </p:txBody>
      </p:sp>
      <p:sp>
        <p:nvSpPr>
          <p:cNvPr id="4" name="Rectangle 3"/>
          <p:cNvSpPr/>
          <p:nvPr/>
        </p:nvSpPr>
        <p:spPr>
          <a:xfrm>
            <a:off x="148280" y="1195495"/>
            <a:ext cx="8719493" cy="923330"/>
          </a:xfrm>
          <a:prstGeom prst="rect">
            <a:avLst/>
          </a:prstGeom>
        </p:spPr>
        <p:txBody>
          <a:bodyPr wrap="square">
            <a:spAutoFit/>
          </a:bodyPr>
          <a:lstStyle/>
          <a:p>
            <a:r>
              <a:rPr lang="en-US" b="1" dirty="0">
                <a:latin typeface="+mj-lt"/>
                <a:cs typeface="Arial" panose="020B0604020202020204" pitchFamily="34" charset="0"/>
              </a:rPr>
              <a:t>Here, we get our relaxed grid position and visualize it on the LD mesh. Then, we scoop out the part of the mesh that the grid is sitting on. This scooped section will is the basis for the high-density mesh that we are about to create</a:t>
            </a:r>
          </a:p>
        </p:txBody>
      </p:sp>
      <p:sp>
        <p:nvSpPr>
          <p:cNvPr id="21" name="Rounded Rectangle 20"/>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2" name="Straight Arrow Connector 21"/>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7" name="Straight Arrow Connector 26"/>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0" name="Straight Arrow Connector 19">
            <a:extLst>
              <a:ext uri="{FF2B5EF4-FFF2-40B4-BE49-F238E27FC236}">
                <a16:creationId xmlns:a16="http://schemas.microsoft.com/office/drawing/2014/main" id="{F9BE4372-83F2-BF4A-46E5-5C1211F5A19B}"/>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0A330437-CF73-05C4-ED94-412C1500CD69}"/>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25" name="Straight Arrow Connector 24">
            <a:extLst>
              <a:ext uri="{FF2B5EF4-FFF2-40B4-BE49-F238E27FC236}">
                <a16:creationId xmlns:a16="http://schemas.microsoft.com/office/drawing/2014/main" id="{68B3CF00-4468-E82D-D875-7082DBAC347C}"/>
              </a:ext>
            </a:extLst>
          </p:cNvPr>
          <p:cNvCxnSpPr>
            <a:cxnSpLocks/>
          </p:cNvCxnSpPr>
          <p:nvPr/>
        </p:nvCxnSpPr>
        <p:spPr>
          <a:xfrm>
            <a:off x="10228648" y="3064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3">
            <a:extLst>
              <a:ext uri="{FF2B5EF4-FFF2-40B4-BE49-F238E27FC236}">
                <a16:creationId xmlns:a16="http://schemas.microsoft.com/office/drawing/2014/main" id="{89816057-9155-AF4C-AC4B-292D6E956FA1}"/>
              </a:ext>
            </a:extLst>
          </p:cNvPr>
          <p:cNvSpPr/>
          <p:nvPr/>
        </p:nvSpPr>
        <p:spPr>
          <a:xfrm>
            <a:off x="9048536" y="3404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pic>
        <p:nvPicPr>
          <p:cNvPr id="3" name="Picture 2">
            <a:extLst>
              <a:ext uri="{FF2B5EF4-FFF2-40B4-BE49-F238E27FC236}">
                <a16:creationId xmlns:a16="http://schemas.microsoft.com/office/drawing/2014/main" id="{DD16913F-383B-7375-327A-6B8FB49F42D4}"/>
              </a:ext>
            </a:extLst>
          </p:cNvPr>
          <p:cNvPicPr>
            <a:picLocks noChangeAspect="1"/>
          </p:cNvPicPr>
          <p:nvPr/>
        </p:nvPicPr>
        <p:blipFill>
          <a:blip r:embed="rId2"/>
          <a:stretch>
            <a:fillRect/>
          </a:stretch>
        </p:blipFill>
        <p:spPr>
          <a:xfrm>
            <a:off x="0" y="4322055"/>
            <a:ext cx="2584580" cy="2535945"/>
          </a:xfrm>
          <a:prstGeom prst="rect">
            <a:avLst/>
          </a:prstGeom>
        </p:spPr>
      </p:pic>
      <p:pic>
        <p:nvPicPr>
          <p:cNvPr id="5" name="Picture 4">
            <a:extLst>
              <a:ext uri="{FF2B5EF4-FFF2-40B4-BE49-F238E27FC236}">
                <a16:creationId xmlns:a16="http://schemas.microsoft.com/office/drawing/2014/main" id="{37A27945-98E9-4106-2852-8B85EB4E9FF3}"/>
              </a:ext>
            </a:extLst>
          </p:cNvPr>
          <p:cNvPicPr>
            <a:picLocks noChangeAspect="1"/>
          </p:cNvPicPr>
          <p:nvPr/>
        </p:nvPicPr>
        <p:blipFill>
          <a:blip r:embed="rId3"/>
          <a:stretch>
            <a:fillRect/>
          </a:stretch>
        </p:blipFill>
        <p:spPr>
          <a:xfrm>
            <a:off x="3899710" y="4238625"/>
            <a:ext cx="7210425" cy="2619375"/>
          </a:xfrm>
          <a:prstGeom prst="rect">
            <a:avLst/>
          </a:prstGeom>
        </p:spPr>
      </p:pic>
      <p:sp>
        <p:nvSpPr>
          <p:cNvPr id="2" name="Slide Number Placeholder 1">
            <a:extLst>
              <a:ext uri="{FF2B5EF4-FFF2-40B4-BE49-F238E27FC236}">
                <a16:creationId xmlns:a16="http://schemas.microsoft.com/office/drawing/2014/main" id="{A0C2BA09-31AD-7FFB-7D3B-4A3C05762DB5}"/>
              </a:ext>
            </a:extLst>
          </p:cNvPr>
          <p:cNvSpPr>
            <a:spLocks noGrp="1"/>
          </p:cNvSpPr>
          <p:nvPr>
            <p:ph type="sldNum" sz="quarter" idx="12"/>
          </p:nvPr>
        </p:nvSpPr>
        <p:spPr/>
        <p:txBody>
          <a:bodyPr/>
          <a:lstStyle/>
          <a:p>
            <a:fld id="{A6EA515B-EB3D-473C-ADE9-FD8348C61D57}" type="slidenum">
              <a:rPr lang="en-US" smtClean="0"/>
              <a:t>26</a:t>
            </a:fld>
            <a:endParaRPr lang="en-US"/>
          </a:p>
        </p:txBody>
      </p:sp>
      <p:pic>
        <p:nvPicPr>
          <p:cNvPr id="6" name="Picture 5"/>
          <p:cNvPicPr>
            <a:picLocks noChangeAspect="1"/>
          </p:cNvPicPr>
          <p:nvPr/>
        </p:nvPicPr>
        <p:blipFill>
          <a:blip r:embed="rId4"/>
          <a:stretch>
            <a:fillRect/>
          </a:stretch>
        </p:blipFill>
        <p:spPr>
          <a:xfrm>
            <a:off x="508810" y="3550343"/>
            <a:ext cx="6781800" cy="409575"/>
          </a:xfrm>
          <a:prstGeom prst="rect">
            <a:avLst/>
          </a:prstGeom>
        </p:spPr>
      </p:pic>
      <p:pic>
        <p:nvPicPr>
          <p:cNvPr id="8" name="Picture 7"/>
          <p:cNvPicPr>
            <a:picLocks noChangeAspect="1"/>
          </p:cNvPicPr>
          <p:nvPr/>
        </p:nvPicPr>
        <p:blipFill>
          <a:blip r:embed="rId5"/>
          <a:stretch>
            <a:fillRect/>
          </a:stretch>
        </p:blipFill>
        <p:spPr>
          <a:xfrm>
            <a:off x="508810" y="2217437"/>
            <a:ext cx="6781800" cy="971550"/>
          </a:xfrm>
          <a:prstGeom prst="rect">
            <a:avLst/>
          </a:prstGeom>
        </p:spPr>
      </p:pic>
    </p:spTree>
    <p:extLst>
      <p:ext uri="{BB962C8B-B14F-4D97-AF65-F5344CB8AC3E}">
        <p14:creationId xmlns:p14="http://schemas.microsoft.com/office/powerpoint/2010/main" val="29419106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high-density mesh and visualize</a:t>
            </a:r>
          </a:p>
        </p:txBody>
      </p:sp>
      <p:sp>
        <p:nvSpPr>
          <p:cNvPr id="4" name="Rectangle 3"/>
          <p:cNvSpPr/>
          <p:nvPr/>
        </p:nvSpPr>
        <p:spPr>
          <a:xfrm>
            <a:off x="148280" y="1024199"/>
            <a:ext cx="9163669" cy="369332"/>
          </a:xfrm>
          <a:prstGeom prst="rect">
            <a:avLst/>
          </a:prstGeom>
        </p:spPr>
        <p:txBody>
          <a:bodyPr wrap="square">
            <a:spAutoFit/>
          </a:bodyPr>
          <a:lstStyle/>
          <a:p>
            <a:r>
              <a:rPr lang="en-US" b="1" dirty="0">
                <a:latin typeface="+mj-lt"/>
                <a:cs typeface="Arial" panose="020B0604020202020204" pitchFamily="34" charset="0"/>
              </a:rPr>
              <a:t>Take the scooped section of the LD mesh and turn it into a HD mesh</a:t>
            </a:r>
            <a:endParaRPr lang="en-US" sz="1400" b="1" dirty="0">
              <a:solidFill>
                <a:srgbClr val="228B22"/>
              </a:solidFill>
              <a:latin typeface="+mj-lt"/>
            </a:endParaRPr>
          </a:p>
        </p:txBody>
      </p:sp>
      <p:sp>
        <p:nvSpPr>
          <p:cNvPr id="20" name="Rounded Rectangle 20">
            <a:extLst>
              <a:ext uri="{FF2B5EF4-FFF2-40B4-BE49-F238E27FC236}">
                <a16:creationId xmlns:a16="http://schemas.microsoft.com/office/drawing/2014/main" id="{F7E95B9A-B5AE-FE75-C773-082CCABFA410}"/>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4" name="Straight Arrow Connector 23">
            <a:extLst>
              <a:ext uri="{FF2B5EF4-FFF2-40B4-BE49-F238E27FC236}">
                <a16:creationId xmlns:a16="http://schemas.microsoft.com/office/drawing/2014/main" id="{65CE2FB1-7B49-78B7-1850-FCA2E0D98350}"/>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2">
            <a:extLst>
              <a:ext uri="{FF2B5EF4-FFF2-40B4-BE49-F238E27FC236}">
                <a16:creationId xmlns:a16="http://schemas.microsoft.com/office/drawing/2014/main" id="{6683B7DF-F410-3463-AF29-78997F89B716}"/>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6" name="Straight Arrow Connector 25">
            <a:extLst>
              <a:ext uri="{FF2B5EF4-FFF2-40B4-BE49-F238E27FC236}">
                <a16:creationId xmlns:a16="http://schemas.microsoft.com/office/drawing/2014/main" id="{131FCA88-D5F3-C794-527A-A93DA7FFCB5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7">
            <a:extLst>
              <a:ext uri="{FF2B5EF4-FFF2-40B4-BE49-F238E27FC236}">
                <a16:creationId xmlns:a16="http://schemas.microsoft.com/office/drawing/2014/main" id="{F002821F-B0EC-9A02-112C-F968D5F5A2F6}"/>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0" name="Straight Arrow Connector 29">
            <a:extLst>
              <a:ext uri="{FF2B5EF4-FFF2-40B4-BE49-F238E27FC236}">
                <a16:creationId xmlns:a16="http://schemas.microsoft.com/office/drawing/2014/main" id="{2677B74C-3E78-FDA4-F0F3-B8638A5151AD}"/>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23">
            <a:extLst>
              <a:ext uri="{FF2B5EF4-FFF2-40B4-BE49-F238E27FC236}">
                <a16:creationId xmlns:a16="http://schemas.microsoft.com/office/drawing/2014/main" id="{BBCFB46F-186C-DA02-B8E1-1032C743729C}"/>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2" name="Straight Arrow Connector 31">
            <a:extLst>
              <a:ext uri="{FF2B5EF4-FFF2-40B4-BE49-F238E27FC236}">
                <a16:creationId xmlns:a16="http://schemas.microsoft.com/office/drawing/2014/main" id="{62E6A183-314C-560A-3F35-CB0D47EDC0D8}"/>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23">
            <a:extLst>
              <a:ext uri="{FF2B5EF4-FFF2-40B4-BE49-F238E27FC236}">
                <a16:creationId xmlns:a16="http://schemas.microsoft.com/office/drawing/2014/main" id="{5F939EA1-F0DA-0AF1-1377-00F29A351002}"/>
              </a:ext>
            </a:extLst>
          </p:cNvPr>
          <p:cNvSpPr/>
          <p:nvPr/>
        </p:nvSpPr>
        <p:spPr>
          <a:xfrm>
            <a:off x="9048536" y="3394822"/>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pic>
        <p:nvPicPr>
          <p:cNvPr id="3" name="Picture 2">
            <a:extLst>
              <a:ext uri="{FF2B5EF4-FFF2-40B4-BE49-F238E27FC236}">
                <a16:creationId xmlns:a16="http://schemas.microsoft.com/office/drawing/2014/main" id="{BF5ACF8F-29B8-CB4F-F0E7-4C298B4BD615}"/>
              </a:ext>
            </a:extLst>
          </p:cNvPr>
          <p:cNvPicPr>
            <a:picLocks noChangeAspect="1"/>
          </p:cNvPicPr>
          <p:nvPr/>
        </p:nvPicPr>
        <p:blipFill>
          <a:blip r:embed="rId3"/>
          <a:stretch>
            <a:fillRect/>
          </a:stretch>
        </p:blipFill>
        <p:spPr>
          <a:xfrm>
            <a:off x="2359867" y="4374660"/>
            <a:ext cx="2800518" cy="2473392"/>
          </a:xfrm>
          <a:prstGeom prst="rect">
            <a:avLst/>
          </a:prstGeom>
        </p:spPr>
      </p:pic>
      <p:pic>
        <p:nvPicPr>
          <p:cNvPr id="5" name="Picture 4">
            <a:extLst>
              <a:ext uri="{FF2B5EF4-FFF2-40B4-BE49-F238E27FC236}">
                <a16:creationId xmlns:a16="http://schemas.microsoft.com/office/drawing/2014/main" id="{EC5D4127-593E-7931-AB85-137435CAC225}"/>
              </a:ext>
            </a:extLst>
          </p:cNvPr>
          <p:cNvPicPr>
            <a:picLocks noChangeAspect="1"/>
          </p:cNvPicPr>
          <p:nvPr/>
        </p:nvPicPr>
        <p:blipFill>
          <a:blip r:embed="rId4"/>
          <a:stretch>
            <a:fillRect/>
          </a:stretch>
        </p:blipFill>
        <p:spPr>
          <a:xfrm>
            <a:off x="6360021" y="4374660"/>
            <a:ext cx="3155399" cy="2483340"/>
          </a:xfrm>
          <a:prstGeom prst="rect">
            <a:avLst/>
          </a:prstGeom>
        </p:spPr>
      </p:pic>
      <p:sp>
        <p:nvSpPr>
          <p:cNvPr id="6" name="TextBox 5">
            <a:extLst>
              <a:ext uri="{FF2B5EF4-FFF2-40B4-BE49-F238E27FC236}">
                <a16:creationId xmlns:a16="http://schemas.microsoft.com/office/drawing/2014/main" id="{0119BA38-3DDC-EF75-BCE9-070BD6B04544}"/>
              </a:ext>
            </a:extLst>
          </p:cNvPr>
          <p:cNvSpPr txBox="1"/>
          <p:nvPr/>
        </p:nvSpPr>
        <p:spPr>
          <a:xfrm>
            <a:off x="3309521" y="4066883"/>
            <a:ext cx="901209" cy="307777"/>
          </a:xfrm>
          <a:prstGeom prst="rect">
            <a:avLst/>
          </a:prstGeom>
          <a:noFill/>
        </p:spPr>
        <p:txBody>
          <a:bodyPr wrap="none" rtlCol="0">
            <a:spAutoFit/>
          </a:bodyPr>
          <a:lstStyle/>
          <a:p>
            <a:r>
              <a:rPr lang="en-US" sz="1400" dirty="0"/>
              <a:t>Top View</a:t>
            </a:r>
          </a:p>
        </p:txBody>
      </p:sp>
      <p:sp>
        <p:nvSpPr>
          <p:cNvPr id="7" name="TextBox 6">
            <a:extLst>
              <a:ext uri="{FF2B5EF4-FFF2-40B4-BE49-F238E27FC236}">
                <a16:creationId xmlns:a16="http://schemas.microsoft.com/office/drawing/2014/main" id="{BBD6D57E-B4F4-CC86-0252-AE9F15E2E21C}"/>
              </a:ext>
            </a:extLst>
          </p:cNvPr>
          <p:cNvSpPr txBox="1"/>
          <p:nvPr/>
        </p:nvSpPr>
        <p:spPr>
          <a:xfrm>
            <a:off x="7334061" y="4066883"/>
            <a:ext cx="1207318" cy="307777"/>
          </a:xfrm>
          <a:prstGeom prst="rect">
            <a:avLst/>
          </a:prstGeom>
          <a:noFill/>
        </p:spPr>
        <p:txBody>
          <a:bodyPr wrap="none" rtlCol="0">
            <a:spAutoFit/>
          </a:bodyPr>
          <a:lstStyle/>
          <a:p>
            <a:r>
              <a:rPr lang="en-US" sz="1400" dirty="0"/>
              <a:t>Bottom View</a:t>
            </a:r>
          </a:p>
        </p:txBody>
      </p:sp>
      <p:sp>
        <p:nvSpPr>
          <p:cNvPr id="8" name="TextBox 7">
            <a:extLst>
              <a:ext uri="{FF2B5EF4-FFF2-40B4-BE49-F238E27FC236}">
                <a16:creationId xmlns:a16="http://schemas.microsoft.com/office/drawing/2014/main" id="{F7A2DD87-633D-9DA3-E1CD-8A473600E49F}"/>
              </a:ext>
            </a:extLst>
          </p:cNvPr>
          <p:cNvSpPr txBox="1"/>
          <p:nvPr/>
        </p:nvSpPr>
        <p:spPr>
          <a:xfrm>
            <a:off x="9515420" y="4629715"/>
            <a:ext cx="2676580" cy="954107"/>
          </a:xfrm>
          <a:prstGeom prst="rect">
            <a:avLst/>
          </a:prstGeom>
          <a:noFill/>
        </p:spPr>
        <p:txBody>
          <a:bodyPr wrap="square" rtlCol="0">
            <a:spAutoFit/>
          </a:bodyPr>
          <a:lstStyle/>
          <a:p>
            <a:pPr algn="ctr"/>
            <a:r>
              <a:rPr lang="en-US" sz="1400" dirty="0"/>
              <a:t>Bottom view helps to make sure the mesh is totally hollow, with no connected strands on the inside</a:t>
            </a:r>
          </a:p>
        </p:txBody>
      </p:sp>
      <p:sp>
        <p:nvSpPr>
          <p:cNvPr id="9" name="Slide Number Placeholder 8">
            <a:extLst>
              <a:ext uri="{FF2B5EF4-FFF2-40B4-BE49-F238E27FC236}">
                <a16:creationId xmlns:a16="http://schemas.microsoft.com/office/drawing/2014/main" id="{1748F120-E4DC-A63A-B00A-7BA6754135EB}"/>
              </a:ext>
            </a:extLst>
          </p:cNvPr>
          <p:cNvSpPr>
            <a:spLocks noGrp="1"/>
          </p:cNvSpPr>
          <p:nvPr>
            <p:ph type="sldNum" sz="quarter" idx="12"/>
          </p:nvPr>
        </p:nvSpPr>
        <p:spPr/>
        <p:txBody>
          <a:bodyPr/>
          <a:lstStyle/>
          <a:p>
            <a:fld id="{A6EA515B-EB3D-473C-ADE9-FD8348C61D57}" type="slidenum">
              <a:rPr lang="en-US" smtClean="0"/>
              <a:t>27</a:t>
            </a:fld>
            <a:endParaRPr lang="en-US"/>
          </a:p>
        </p:txBody>
      </p:sp>
      <p:pic>
        <p:nvPicPr>
          <p:cNvPr id="2" name="Picture 1"/>
          <p:cNvPicPr>
            <a:picLocks noChangeAspect="1"/>
          </p:cNvPicPr>
          <p:nvPr/>
        </p:nvPicPr>
        <p:blipFill>
          <a:blip r:embed="rId5"/>
          <a:stretch>
            <a:fillRect/>
          </a:stretch>
        </p:blipFill>
        <p:spPr>
          <a:xfrm>
            <a:off x="272582" y="1518760"/>
            <a:ext cx="6734175" cy="1514475"/>
          </a:xfrm>
          <a:prstGeom prst="rect">
            <a:avLst/>
          </a:prstGeom>
        </p:spPr>
      </p:pic>
    </p:spTree>
    <p:extLst>
      <p:ext uri="{BB962C8B-B14F-4D97-AF65-F5344CB8AC3E}">
        <p14:creationId xmlns:p14="http://schemas.microsoft.com/office/powerpoint/2010/main" val="768733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68369"/>
            <a:ext cx="12192000" cy="1116171"/>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Generate a high-density mesh and visualize</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Notes and possible errors</a:t>
            </a:r>
          </a:p>
        </p:txBody>
      </p:sp>
      <p:pic>
        <p:nvPicPr>
          <p:cNvPr id="7" name="Picture 6" descr="Graphical user interface, application, Word&#10;&#10;Description automatically generated">
            <a:extLst>
              <a:ext uri="{FF2B5EF4-FFF2-40B4-BE49-F238E27FC236}">
                <a16:creationId xmlns:a16="http://schemas.microsoft.com/office/drawing/2014/main" id="{7ADEAD0C-D0FD-3E3E-B4F3-E55E09DD4D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97069" y="1449998"/>
            <a:ext cx="3582563" cy="692786"/>
          </a:xfrm>
          <a:prstGeom prst="rect">
            <a:avLst/>
          </a:prstGeom>
        </p:spPr>
      </p:pic>
      <p:pic>
        <p:nvPicPr>
          <p:cNvPr id="2" name="Picture 1"/>
          <p:cNvPicPr>
            <a:picLocks noChangeAspect="1"/>
          </p:cNvPicPr>
          <p:nvPr/>
        </p:nvPicPr>
        <p:blipFill>
          <a:blip r:embed="rId3"/>
          <a:stretch>
            <a:fillRect/>
          </a:stretch>
        </p:blipFill>
        <p:spPr>
          <a:xfrm>
            <a:off x="9002463" y="2892973"/>
            <a:ext cx="2771775" cy="1666875"/>
          </a:xfrm>
          <a:prstGeom prst="rect">
            <a:avLst/>
          </a:prstGeom>
        </p:spPr>
      </p:pic>
      <p:sp>
        <p:nvSpPr>
          <p:cNvPr id="3" name="TextBox 2"/>
          <p:cNvSpPr txBox="1"/>
          <p:nvPr/>
        </p:nvSpPr>
        <p:spPr>
          <a:xfrm>
            <a:off x="9033295" y="2246642"/>
            <a:ext cx="271011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Files to delete if File I/O Error occurs</a:t>
            </a:r>
          </a:p>
        </p:txBody>
      </p:sp>
      <p:sp>
        <p:nvSpPr>
          <p:cNvPr id="6" name="TextBox 5"/>
          <p:cNvSpPr txBox="1"/>
          <p:nvPr/>
        </p:nvSpPr>
        <p:spPr>
          <a:xfrm>
            <a:off x="8817054" y="1080666"/>
            <a:ext cx="31425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Pop-up box for File I/O Error</a:t>
            </a:r>
          </a:p>
        </p:txBody>
      </p:sp>
      <p:sp>
        <p:nvSpPr>
          <p:cNvPr id="4" name="Slide Number Placeholder 3">
            <a:extLst>
              <a:ext uri="{FF2B5EF4-FFF2-40B4-BE49-F238E27FC236}">
                <a16:creationId xmlns:a16="http://schemas.microsoft.com/office/drawing/2014/main" id="{27D6CBA3-9294-36AA-7E05-F6519A26C71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8" name="Content Placeholder 8">
            <a:extLst>
              <a:ext uri="{FF2B5EF4-FFF2-40B4-BE49-F238E27FC236}">
                <a16:creationId xmlns:a16="http://schemas.microsoft.com/office/drawing/2014/main" id="{B21481E0-D561-3638-6B72-B79593965B80}"/>
              </a:ext>
            </a:extLst>
          </p:cNvPr>
          <p:cNvSpPr txBox="1">
            <a:spLocks/>
          </p:cNvSpPr>
          <p:nvPr/>
        </p:nvSpPr>
        <p:spPr>
          <a:xfrm>
            <a:off x="48228" y="957127"/>
            <a:ext cx="8548841" cy="5930781"/>
          </a:xfrm>
          <a:prstGeom prst="rect">
            <a:avLst/>
          </a:prstGeom>
        </p:spPr>
        <p:txBody>
          <a:bodyPr>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900" b="1" dirty="0">
                <a:latin typeface="+mj-lt"/>
                <a:cs typeface="Arial" panose="020B0604020202020204" pitchFamily="34" charset="0"/>
              </a:rPr>
              <a:t>Possible Errors in HD mesh generation</a:t>
            </a:r>
          </a:p>
          <a:p>
            <a:r>
              <a:rPr lang="en-US" sz="1700" b="1" dirty="0">
                <a:latin typeface="+mj-lt"/>
                <a:cs typeface="Arial" panose="020B0604020202020204" pitchFamily="34" charset="0"/>
              </a:rPr>
              <a:t>File I/O Error:</a:t>
            </a:r>
          </a:p>
          <a:p>
            <a:pPr lvl="1"/>
            <a:r>
              <a:rPr lang="en-US" sz="1300" b="1" dirty="0">
                <a:latin typeface="+mj-lt"/>
                <a:cs typeface="Arial" panose="020B0604020202020204" pitchFamily="34" charset="0"/>
              </a:rPr>
              <a:t>Solution: delete all mesh files in your output directory, change the </a:t>
            </a:r>
            <a:r>
              <a:rPr lang="en-US" sz="1300" b="1" dirty="0" err="1">
                <a:latin typeface="+mj-lt"/>
                <a:cs typeface="Arial" panose="020B0604020202020204" pitchFamily="34" charset="0"/>
              </a:rPr>
              <a:t>meshname</a:t>
            </a:r>
            <a:r>
              <a:rPr lang="en-US" sz="1300" b="1" dirty="0">
                <a:latin typeface="+mj-lt"/>
                <a:cs typeface="Arial" panose="020B0604020202020204" pitchFamily="34" charset="0"/>
              </a:rPr>
              <a:t> variable to a new name and re-run</a:t>
            </a:r>
          </a:p>
          <a:p>
            <a:pPr lvl="1"/>
            <a:r>
              <a:rPr lang="en-US" sz="1300" b="1" dirty="0">
                <a:latin typeface="+mj-lt"/>
                <a:cs typeface="Arial" panose="020B0604020202020204" pitchFamily="34" charset="0"/>
              </a:rPr>
              <a:t>Ex: ‘_HD_Mesh1’ </a:t>
            </a:r>
            <a:r>
              <a:rPr lang="en-US" sz="1300" b="1" dirty="0">
                <a:latin typeface="+mj-lt"/>
                <a:cs typeface="Arial" panose="020B0604020202020204" pitchFamily="34" charset="0"/>
                <a:sym typeface="Wingdings" panose="05000000000000000000" pitchFamily="2" charset="2"/>
              </a:rPr>
              <a:t></a:t>
            </a:r>
            <a:r>
              <a:rPr lang="en-US" sz="1300" b="1" dirty="0">
                <a:latin typeface="+mj-lt"/>
                <a:cs typeface="Arial" panose="020B0604020202020204" pitchFamily="34" charset="0"/>
              </a:rPr>
              <a:t> ‘_HD_Mesh0’</a:t>
            </a:r>
          </a:p>
          <a:p>
            <a:pPr lvl="1"/>
            <a:r>
              <a:rPr lang="en-US" sz="1300" b="1" dirty="0">
                <a:latin typeface="+mj-lt"/>
                <a:cs typeface="Arial" panose="020B0604020202020204" pitchFamily="34" charset="0"/>
              </a:rPr>
              <a:t>Make sure you delete these files from the file manager, and NOT within </a:t>
            </a:r>
            <a:r>
              <a:rPr lang="en-US" sz="1300" b="1" dirty="0" err="1">
                <a:latin typeface="+mj-lt"/>
                <a:cs typeface="Arial" panose="020B0604020202020204" pitchFamily="34" charset="0"/>
              </a:rPr>
              <a:t>matlab</a:t>
            </a:r>
            <a:endParaRPr lang="en-US" sz="1300" b="1" dirty="0">
              <a:latin typeface="+mj-lt"/>
              <a:cs typeface="Arial" panose="020B0604020202020204" pitchFamily="34" charset="0"/>
            </a:endParaRPr>
          </a:p>
          <a:p>
            <a:pPr lvl="1"/>
            <a:r>
              <a:rPr lang="en-US" sz="1300" b="1" dirty="0">
                <a:latin typeface="+mj-lt"/>
                <a:cs typeface="Arial" panose="020B0604020202020204" pitchFamily="34" charset="0"/>
              </a:rPr>
              <a:t>If the above doesn’t work, create an entirely new output directory, make that directory your current folder, then re-run lines 149-168</a:t>
            </a:r>
          </a:p>
          <a:p>
            <a:r>
              <a:rPr lang="en-US" sz="1700" b="1" dirty="0">
                <a:latin typeface="+mj-lt"/>
                <a:cs typeface="Arial" panose="020B0604020202020204" pitchFamily="34" charset="0"/>
              </a:rPr>
              <a:t>Poor mesh quality</a:t>
            </a:r>
          </a:p>
          <a:p>
            <a:pPr lvl="1"/>
            <a:r>
              <a:rPr lang="en-US" sz="1300" b="1" dirty="0">
                <a:latin typeface="+mj-lt"/>
                <a:cs typeface="Arial" panose="020B0604020202020204" pitchFamily="34" charset="0"/>
              </a:rPr>
              <a:t>Occurs if number of nodes in mesh is greater than 1,000,000</a:t>
            </a:r>
          </a:p>
          <a:p>
            <a:pPr lvl="1"/>
            <a:r>
              <a:rPr lang="en-US" sz="1300" b="1" dirty="0">
                <a:latin typeface="+mj-lt"/>
                <a:cs typeface="Arial" panose="020B0604020202020204" pitchFamily="34" charset="0"/>
              </a:rPr>
              <a:t>This is why we make smaller HD meshes and tune </a:t>
            </a:r>
            <a:r>
              <a:rPr lang="en-US" sz="1300" b="1" dirty="0" err="1">
                <a:latin typeface="+mj-lt"/>
                <a:cs typeface="Arial" panose="020B0604020202020204" pitchFamily="34" charset="0"/>
              </a:rPr>
              <a:t>params.cell</a:t>
            </a:r>
            <a:r>
              <a:rPr lang="en-US" sz="1300" b="1" dirty="0">
                <a:latin typeface="+mj-lt"/>
                <a:cs typeface="Arial" panose="020B0604020202020204" pitchFamily="34" charset="0"/>
              </a:rPr>
              <a:t> size</a:t>
            </a:r>
          </a:p>
          <a:p>
            <a:pPr lvl="1"/>
            <a:endParaRPr lang="en-US" sz="1200" b="1" dirty="0">
              <a:latin typeface="+mj-lt"/>
              <a:cs typeface="Arial" panose="020B0604020202020204" pitchFamily="34" charset="0"/>
            </a:endParaRPr>
          </a:p>
          <a:p>
            <a:pPr marL="0" indent="0">
              <a:buNone/>
            </a:pPr>
            <a:r>
              <a:rPr lang="en-US" sz="1900" b="1" dirty="0">
                <a:latin typeface="+mj-lt"/>
                <a:cs typeface="Arial" panose="020B0604020202020204" pitchFamily="34" charset="0"/>
              </a:rPr>
              <a:t>Parameters</a:t>
            </a:r>
          </a:p>
          <a:p>
            <a:r>
              <a:rPr lang="en-US" sz="1700" b="1" dirty="0" err="1">
                <a:latin typeface="+mj-lt"/>
                <a:cs typeface="Arial" panose="020B0604020202020204" pitchFamily="34" charset="0"/>
              </a:rPr>
              <a:t>Cell_size</a:t>
            </a:r>
            <a:r>
              <a:rPr lang="en-US" sz="1700" b="1" dirty="0">
                <a:latin typeface="+mj-lt"/>
                <a:cs typeface="Arial" panose="020B0604020202020204" pitchFamily="34" charset="0"/>
              </a:rPr>
              <a:t> = size of internal </a:t>
            </a:r>
            <a:r>
              <a:rPr lang="en-US" sz="1700" b="1" dirty="0" err="1">
                <a:latin typeface="+mj-lt"/>
                <a:cs typeface="Arial" panose="020B0604020202020204" pitchFamily="34" charset="0"/>
              </a:rPr>
              <a:t>tetrahedra</a:t>
            </a:r>
            <a:endParaRPr lang="en-US" sz="1700" b="1" dirty="0">
              <a:latin typeface="+mj-lt"/>
              <a:cs typeface="Arial" panose="020B0604020202020204" pitchFamily="34" charset="0"/>
            </a:endParaRPr>
          </a:p>
          <a:p>
            <a:pPr lvl="1"/>
            <a:r>
              <a:rPr lang="en-US" sz="1300" b="1" dirty="0">
                <a:latin typeface="+mj-lt"/>
                <a:cs typeface="Arial" panose="020B0604020202020204" pitchFamily="34" charset="0"/>
              </a:rPr>
              <a:t>This can be changed to ensure that the number of nodes in the mesh does not exceed 999,999</a:t>
            </a:r>
          </a:p>
          <a:p>
            <a:pPr lvl="1"/>
            <a:r>
              <a:rPr lang="en-US" sz="1300" b="1" dirty="0">
                <a:latin typeface="+mj-lt"/>
                <a:cs typeface="Arial" panose="020B0604020202020204" pitchFamily="34" charset="0"/>
              </a:rPr>
              <a:t>For HD meshes, this is typically set to 1.0 for visual pad, and 2.0 for larger volume meshes i.e. full head</a:t>
            </a:r>
          </a:p>
          <a:p>
            <a:r>
              <a:rPr lang="en-US" sz="1700" b="1" dirty="0" err="1">
                <a:latin typeface="+mj-lt"/>
                <a:cs typeface="Arial" panose="020B0604020202020204" pitchFamily="34" charset="0"/>
              </a:rPr>
              <a:t>Facet_distance</a:t>
            </a:r>
            <a:r>
              <a:rPr lang="en-US" sz="1700" b="1" dirty="0">
                <a:latin typeface="+mj-lt"/>
                <a:cs typeface="Arial" panose="020B0604020202020204" pitchFamily="34" charset="0"/>
              </a:rPr>
              <a:t> = error tolerance at boundary for node positions</a:t>
            </a:r>
          </a:p>
          <a:p>
            <a:pPr lvl="1"/>
            <a:r>
              <a:rPr lang="en-US" sz="1300" b="1" dirty="0">
                <a:latin typeface="+mj-lt"/>
                <a:cs typeface="Arial" panose="020B0604020202020204" pitchFamily="34" charset="0"/>
              </a:rPr>
              <a:t>Typically set to 2.0 for HD meshes</a:t>
            </a:r>
          </a:p>
          <a:p>
            <a:r>
              <a:rPr lang="en-US" sz="1700" b="1" dirty="0" err="1">
                <a:latin typeface="+mj-lt"/>
                <a:cs typeface="Arial" panose="020B0604020202020204" pitchFamily="34" charset="0"/>
              </a:rPr>
              <a:t>Facet_size</a:t>
            </a:r>
            <a:r>
              <a:rPr lang="en-US" sz="1700" b="1" dirty="0">
                <a:latin typeface="+mj-lt"/>
                <a:cs typeface="Arial" panose="020B0604020202020204" pitchFamily="34" charset="0"/>
              </a:rPr>
              <a:t> = size of surface triangles of mesh</a:t>
            </a:r>
          </a:p>
          <a:p>
            <a:pPr lvl="1"/>
            <a:r>
              <a:rPr lang="en-US" sz="1300" b="1" dirty="0">
                <a:latin typeface="+mj-lt"/>
                <a:cs typeface="Arial" panose="020B0604020202020204" pitchFamily="34" charset="0"/>
              </a:rPr>
              <a:t>Want to keep this as small as possible, as we want the surface to be highly faceted</a:t>
            </a:r>
          </a:p>
          <a:p>
            <a:pPr lvl="1"/>
            <a:r>
              <a:rPr lang="en-US" sz="1300" b="1" dirty="0">
                <a:latin typeface="+mj-lt"/>
                <a:cs typeface="Arial" panose="020B0604020202020204" pitchFamily="34" charset="0"/>
              </a:rPr>
              <a:t>Typically set to 0.8 for HD meshes</a:t>
            </a:r>
          </a:p>
        </p:txBody>
      </p:sp>
    </p:spTree>
    <p:extLst>
      <p:ext uri="{BB962C8B-B14F-4D97-AF65-F5344CB8AC3E}">
        <p14:creationId xmlns:p14="http://schemas.microsoft.com/office/powerpoint/2010/main" val="41063935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54070" y="3691195"/>
            <a:ext cx="4252913" cy="3155700"/>
          </a:xfrm>
          <a:prstGeom prst="rect">
            <a:avLst/>
          </a:prstGeom>
        </p:spPr>
      </p:pic>
      <p:sp>
        <p:nvSpPr>
          <p:cNvPr id="20" name="Rectangle 19">
            <a:extLst>
              <a:ext uri="{FF2B5EF4-FFF2-40B4-BE49-F238E27FC236}">
                <a16:creationId xmlns:a16="http://schemas.microsoft.com/office/drawing/2014/main" id="{8D756365-639B-F5A0-69A2-02A75EAD2BF8}"/>
              </a:ext>
            </a:extLst>
          </p:cNvPr>
          <p:cNvSpPr/>
          <p:nvPr/>
        </p:nvSpPr>
        <p:spPr>
          <a:xfrm>
            <a:off x="148280" y="1002566"/>
            <a:ext cx="8372633" cy="33547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white"/>
                </a:solidFill>
                <a:effectLst/>
                <a:uLnTx/>
                <a:uFillTx/>
                <a:latin typeface="+mj-lt"/>
                <a:cs typeface="Arial" panose="020B0604020202020204" pitchFamily="34" charset="0"/>
              </a:rPr>
              <a:t>This time, since the HD mesh is in the same space that the LD mesh was, the grid will already be lined up and sitting on the mesh when </a:t>
            </a:r>
            <a:r>
              <a:rPr kumimoji="0" lang="en-US" b="1" i="0" u="none" strike="noStrike" kern="1200" cap="none" spc="0" normalizeH="0" baseline="0" noProof="0" dirty="0" err="1">
                <a:ln>
                  <a:noFill/>
                </a:ln>
                <a:solidFill>
                  <a:prstClr val="white"/>
                </a:solidFill>
                <a:effectLst/>
                <a:uLnTx/>
                <a:uFillTx/>
                <a:latin typeface="+mj-lt"/>
                <a:cs typeface="Arial" panose="020B0604020202020204" pitchFamily="34" charset="0"/>
              </a:rPr>
              <a:t>AlignMe</a:t>
            </a:r>
            <a:r>
              <a:rPr kumimoji="0" lang="en-US" b="1" i="0" u="none" strike="noStrike" kern="1200" cap="none" spc="0" normalizeH="0" baseline="0" noProof="0" dirty="0">
                <a:ln>
                  <a:noFill/>
                </a:ln>
                <a:solidFill>
                  <a:prstClr val="white"/>
                </a:solidFill>
                <a:effectLst/>
                <a:uLnTx/>
                <a:uFillTx/>
                <a:latin typeface="+mj-lt"/>
                <a:cs typeface="Arial" panose="020B0604020202020204" pitchFamily="34" charset="0"/>
              </a:rPr>
              <a:t> starts. You’ll need to move it away from the mesh and re-relax the grid back onto the mesh</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600" b="1" dirty="0">
                <a:solidFill>
                  <a:prstClr val="white"/>
                </a:solidFill>
                <a:latin typeface="+mj-lt"/>
                <a:cs typeface="Arial" panose="020B0604020202020204" pitchFamily="34" charset="0"/>
              </a:rPr>
              <a:t>Scroll through all views of the mesh/pad and make sure no optodes are sitting inside the mesh</a:t>
            </a:r>
            <a:endParaRPr kumimoji="0" lang="en-US" sz="1600" b="1" i="0" u="none" strike="noStrike" kern="1200" cap="none" spc="0" normalizeH="0" baseline="0" noProof="0" dirty="0">
              <a:ln>
                <a:noFill/>
              </a:ln>
              <a:solidFill>
                <a:prstClr val="white"/>
              </a:solidFill>
              <a:effectLst/>
              <a:uLnTx/>
              <a:uFillTx/>
              <a:latin typeface="+mj-lt"/>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1" i="0" u="none" strike="noStrike" kern="1200" cap="none" spc="0" normalizeH="0" baseline="0" noProof="0" dirty="0">
                <a:ln>
                  <a:noFill/>
                </a:ln>
                <a:solidFill>
                  <a:prstClr val="white"/>
                </a:solidFill>
                <a:effectLst/>
                <a:uLnTx/>
                <a:uFillTx/>
                <a:latin typeface="+mj-lt"/>
                <a:cs typeface="Arial" panose="020B0604020202020204" pitchFamily="34" charset="0"/>
              </a:rPr>
              <a:t>Switch from cylinders to spheres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1" i="0" u="none" strike="noStrike" kern="1200" cap="none" spc="0" normalizeH="0" baseline="0" noProof="0" dirty="0">
                <a:ln>
                  <a:noFill/>
                </a:ln>
                <a:solidFill>
                  <a:prstClr val="white"/>
                </a:solidFill>
                <a:effectLst/>
                <a:uLnTx/>
                <a:uFillTx/>
                <a:latin typeface="+mj-lt"/>
                <a:cs typeface="Arial" panose="020B0604020202020204" pitchFamily="34" charset="0"/>
              </a:rPr>
              <a:t>Adjust the scale to 1.1 (this is the scale we used for the LD mesh too)</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prstClr val="white"/>
                </a:solidFill>
                <a:effectLst/>
                <a:uLnTx/>
                <a:uFillTx/>
                <a:latin typeface="+mj-lt"/>
                <a:cs typeface="Arial" panose="020B0604020202020204" pitchFamily="34" charset="0"/>
              </a:rPr>
              <a:t>The </a:t>
            </a:r>
            <a:r>
              <a:rPr kumimoji="0" lang="en-US" sz="1600" b="1" i="0" u="none" strike="noStrike" kern="1200" cap="none" spc="0" normalizeH="0" baseline="0" noProof="0" dirty="0" err="1">
                <a:ln>
                  <a:noFill/>
                </a:ln>
                <a:solidFill>
                  <a:prstClr val="white"/>
                </a:solidFill>
                <a:effectLst/>
                <a:uLnTx/>
                <a:uFillTx/>
                <a:latin typeface="+mj-lt"/>
                <a:cs typeface="Arial" panose="020B0604020202020204" pitchFamily="34" charset="0"/>
              </a:rPr>
              <a:t>AlignMe</a:t>
            </a:r>
            <a:r>
              <a:rPr kumimoji="0" lang="en-US" sz="1600" b="1" i="0" u="none" strike="noStrike" kern="1200" cap="none" spc="0" normalizeH="0" baseline="0" noProof="0" dirty="0">
                <a:ln>
                  <a:noFill/>
                </a:ln>
                <a:solidFill>
                  <a:prstClr val="white"/>
                </a:solidFill>
                <a:effectLst/>
                <a:uLnTx/>
                <a:uFillTx/>
                <a:latin typeface="+mj-lt"/>
                <a:cs typeface="Arial" panose="020B0604020202020204" pitchFamily="34" charset="0"/>
              </a:rPr>
              <a:t> GUI should now look like the image below</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1" i="0" u="none" strike="noStrike" kern="1200" cap="none" spc="0" normalizeH="0" baseline="0" noProof="0" dirty="0">
                <a:ln>
                  <a:noFill/>
                </a:ln>
                <a:solidFill>
                  <a:prstClr val="white"/>
                </a:solidFill>
                <a:effectLst/>
                <a:uLnTx/>
                <a:uFillTx/>
                <a:latin typeface="+mj-lt"/>
                <a:cs typeface="Arial" panose="020B0604020202020204" pitchFamily="34" charset="0"/>
              </a:rPr>
              <a:t>Hit “Relax Mesh” and then “Save Alignment” after the grid has been re-relaxed onto the mesh</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HD mesh</a:t>
            </a:r>
          </a:p>
        </p:txBody>
      </p:sp>
      <p:sp>
        <p:nvSpPr>
          <p:cNvPr id="26" name="Rounded Rectangle 20">
            <a:extLst>
              <a:ext uri="{FF2B5EF4-FFF2-40B4-BE49-F238E27FC236}">
                <a16:creationId xmlns:a16="http://schemas.microsoft.com/office/drawing/2014/main" id="{D3E782AB-1227-CFC2-397E-4274537EED0F}"/>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7" name="Straight Arrow Connector 26">
            <a:extLst>
              <a:ext uri="{FF2B5EF4-FFF2-40B4-BE49-F238E27FC236}">
                <a16:creationId xmlns:a16="http://schemas.microsoft.com/office/drawing/2014/main" id="{4722CC0A-A9C8-E64B-5066-5A35D275001D}"/>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2">
            <a:extLst>
              <a:ext uri="{FF2B5EF4-FFF2-40B4-BE49-F238E27FC236}">
                <a16:creationId xmlns:a16="http://schemas.microsoft.com/office/drawing/2014/main" id="{A2EB02D8-C75E-AF38-687B-3FEDC8E4B102}"/>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9" name="Straight Arrow Connector 28">
            <a:extLst>
              <a:ext uri="{FF2B5EF4-FFF2-40B4-BE49-F238E27FC236}">
                <a16:creationId xmlns:a16="http://schemas.microsoft.com/office/drawing/2014/main" id="{BB8A5F8C-C16C-ACC1-C39C-86BF50D20CF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7">
            <a:extLst>
              <a:ext uri="{FF2B5EF4-FFF2-40B4-BE49-F238E27FC236}">
                <a16:creationId xmlns:a16="http://schemas.microsoft.com/office/drawing/2014/main" id="{01632A59-D4CC-2329-600C-F73CD4F650EA}"/>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1" name="Straight Arrow Connector 30">
            <a:extLst>
              <a:ext uri="{FF2B5EF4-FFF2-40B4-BE49-F238E27FC236}">
                <a16:creationId xmlns:a16="http://schemas.microsoft.com/office/drawing/2014/main" id="{C0E9E97D-5E52-8D7C-872C-ADFE18106178}"/>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23">
            <a:extLst>
              <a:ext uri="{FF2B5EF4-FFF2-40B4-BE49-F238E27FC236}">
                <a16:creationId xmlns:a16="http://schemas.microsoft.com/office/drawing/2014/main" id="{33990F0D-28E4-5782-C39B-66FA4662DAD1}"/>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3" name="Straight Arrow Connector 32">
            <a:extLst>
              <a:ext uri="{FF2B5EF4-FFF2-40B4-BE49-F238E27FC236}">
                <a16:creationId xmlns:a16="http://schemas.microsoft.com/office/drawing/2014/main" id="{9A3B69F5-DA7B-5265-3D55-4156F384BE5F}"/>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23">
            <a:extLst>
              <a:ext uri="{FF2B5EF4-FFF2-40B4-BE49-F238E27FC236}">
                <a16:creationId xmlns:a16="http://schemas.microsoft.com/office/drawing/2014/main" id="{5D3CE749-A3F1-A57A-B31A-CBD39BA5EB33}"/>
              </a:ext>
            </a:extLst>
          </p:cNvPr>
          <p:cNvSpPr/>
          <p:nvPr/>
        </p:nvSpPr>
        <p:spPr>
          <a:xfrm>
            <a:off x="9048536" y="339482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cxnSp>
        <p:nvCxnSpPr>
          <p:cNvPr id="35" name="Straight Arrow Connector 34">
            <a:extLst>
              <a:ext uri="{FF2B5EF4-FFF2-40B4-BE49-F238E27FC236}">
                <a16:creationId xmlns:a16="http://schemas.microsoft.com/office/drawing/2014/main" id="{EA10DCD6-0C3D-48EE-DC91-5DA83CA6E356}"/>
              </a:ext>
            </a:extLst>
          </p:cNvPr>
          <p:cNvCxnSpPr>
            <a:cxnSpLocks/>
          </p:cNvCxnSpPr>
          <p:nvPr/>
        </p:nvCxnSpPr>
        <p:spPr>
          <a:xfrm>
            <a:off x="10228648" y="3826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6" name="Rounded Rectangle 23">
            <a:extLst>
              <a:ext uri="{FF2B5EF4-FFF2-40B4-BE49-F238E27FC236}">
                <a16:creationId xmlns:a16="http://schemas.microsoft.com/office/drawing/2014/main" id="{89FDD0FE-B77D-06ED-4132-985706EA6222}"/>
              </a:ext>
            </a:extLst>
          </p:cNvPr>
          <p:cNvSpPr/>
          <p:nvPr/>
        </p:nvSpPr>
        <p:spPr>
          <a:xfrm>
            <a:off x="9048536" y="4166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10" name="Arrow: Bent 9">
            <a:extLst>
              <a:ext uri="{FF2B5EF4-FFF2-40B4-BE49-F238E27FC236}">
                <a16:creationId xmlns:a16="http://schemas.microsoft.com/office/drawing/2014/main" id="{FAE6EA84-C3C8-A586-C1BB-080713193CAE}"/>
              </a:ext>
            </a:extLst>
          </p:cNvPr>
          <p:cNvSpPr/>
          <p:nvPr/>
        </p:nvSpPr>
        <p:spPr>
          <a:xfrm rot="5400000">
            <a:off x="7219262" y="2389545"/>
            <a:ext cx="463899" cy="2139401"/>
          </a:xfrm>
          <a:prstGeom prst="bentArrow">
            <a:avLst>
              <a:gd name="adj1" fmla="val 16935"/>
              <a:gd name="adj2" fmla="val 25000"/>
              <a:gd name="adj3" fmla="val 25000"/>
              <a:gd name="adj4" fmla="val 43750"/>
            </a:avLst>
          </a:prstGeom>
          <a:solidFill>
            <a:schemeClr val="accent2">
              <a:alpha val="34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4" name="Slide Number Placeholder 3">
            <a:extLst>
              <a:ext uri="{FF2B5EF4-FFF2-40B4-BE49-F238E27FC236}">
                <a16:creationId xmlns:a16="http://schemas.microsoft.com/office/drawing/2014/main" id="{22E346F2-B2B4-EDBF-8A1E-A79CFF465EE5}"/>
              </a:ext>
            </a:extLst>
          </p:cNvPr>
          <p:cNvSpPr>
            <a:spLocks noGrp="1"/>
          </p:cNvSpPr>
          <p:nvPr>
            <p:ph type="sldNum" sz="quarter" idx="12"/>
          </p:nvPr>
        </p:nvSpPr>
        <p:spPr/>
        <p:txBody>
          <a:bodyPr/>
          <a:lstStyle/>
          <a:p>
            <a:fld id="{A6EA515B-EB3D-473C-ADE9-FD8348C61D57}" type="slidenum">
              <a:rPr lang="en-US" smtClean="0"/>
              <a:t>29</a:t>
            </a:fld>
            <a:endParaRPr lang="en-US"/>
          </a:p>
        </p:txBody>
      </p:sp>
      <p:pic>
        <p:nvPicPr>
          <p:cNvPr id="3" name="Picture 2"/>
          <p:cNvPicPr>
            <a:picLocks noChangeAspect="1"/>
          </p:cNvPicPr>
          <p:nvPr/>
        </p:nvPicPr>
        <p:blipFill>
          <a:blip r:embed="rId4"/>
          <a:stretch>
            <a:fillRect/>
          </a:stretch>
        </p:blipFill>
        <p:spPr>
          <a:xfrm>
            <a:off x="9400990" y="4709565"/>
            <a:ext cx="2209550" cy="2148435"/>
          </a:xfrm>
          <a:prstGeom prst="rect">
            <a:avLst/>
          </a:prstGeom>
        </p:spPr>
      </p:pic>
      <p:pic>
        <p:nvPicPr>
          <p:cNvPr id="8" name="Picture 7"/>
          <p:cNvPicPr>
            <a:picLocks noChangeAspect="1"/>
          </p:cNvPicPr>
          <p:nvPr/>
        </p:nvPicPr>
        <p:blipFill>
          <a:blip r:embed="rId5"/>
          <a:stretch>
            <a:fillRect/>
          </a:stretch>
        </p:blipFill>
        <p:spPr>
          <a:xfrm>
            <a:off x="461862" y="4131453"/>
            <a:ext cx="3381375" cy="2095500"/>
          </a:xfrm>
          <a:prstGeom prst="rect">
            <a:avLst/>
          </a:prstGeom>
        </p:spPr>
      </p:pic>
    </p:spTree>
    <p:extLst>
      <p:ext uri="{BB962C8B-B14F-4D97-AF65-F5344CB8AC3E}">
        <p14:creationId xmlns:p14="http://schemas.microsoft.com/office/powerpoint/2010/main" val="1003443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Output Directory</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id="{F7E1B133-1AB9-408F-AC8A-6C76715E8DEB}"/>
              </a:ext>
            </a:extLst>
          </p:cNvPr>
          <p:cNvSpPr txBox="1"/>
          <p:nvPr/>
        </p:nvSpPr>
        <p:spPr>
          <a:xfrm>
            <a:off x="181902" y="1609807"/>
            <a:ext cx="8515557" cy="4037003"/>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0" i="0" u="none" strike="noStrike" kern="1200" cap="none" spc="0" normalizeH="0" baseline="0" noProof="0" dirty="0">
                <a:ln>
                  <a:noFill/>
                </a:ln>
                <a:solidFill>
                  <a:prstClr val="white">
                    <a:lumMod val="75000"/>
                    <a:lumOff val="25000"/>
                  </a:prstClr>
                </a:solidFill>
                <a:effectLst/>
                <a:uLnTx/>
                <a:uFillTx/>
                <a:latin typeface="Trebuchet MS" panose="020B0603020202020204"/>
              </a:rPr>
              <a:t>Once you’ve set your path, the next thing you should do is set your output directory.</a:t>
            </a:r>
          </a:p>
          <a:p>
            <a:pPr marL="800100" lvl="1" indent="-342900">
              <a:spcBef>
                <a:spcPts val="1000"/>
              </a:spcBef>
              <a:buClr>
                <a:srgbClr val="90C226"/>
              </a:buClr>
              <a:buSzPct val="80000"/>
              <a:buFont typeface="Wingdings 3" charset="2"/>
              <a:buChar char=""/>
              <a:defRPr/>
            </a:pPr>
            <a:r>
              <a:rPr lang="en-US" sz="1600" dirty="0">
                <a:solidFill>
                  <a:prstClr val="white">
                    <a:lumMod val="75000"/>
                    <a:lumOff val="25000"/>
                  </a:prstClr>
                </a:solidFill>
                <a:latin typeface="Trebuchet MS" panose="020B0603020202020204"/>
              </a:rPr>
              <a:t>The output directory must be located within your path</a:t>
            </a:r>
          </a:p>
          <a:p>
            <a:pPr marL="800100" lvl="1" indent="-342900">
              <a:spcBef>
                <a:spcPts val="1000"/>
              </a:spcBef>
              <a:buClr>
                <a:srgbClr val="90C226"/>
              </a:buClr>
              <a:buSzPct val="80000"/>
              <a:buFont typeface="Wingdings 3" charset="2"/>
              <a:buChar char=""/>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rPr>
              <a:t>If it isn’t</a:t>
            </a:r>
            <a:r>
              <a:rPr lang="en-US" sz="1600" dirty="0">
                <a:solidFill>
                  <a:prstClr val="white">
                    <a:lumMod val="75000"/>
                    <a:lumOff val="25000"/>
                  </a:prstClr>
                </a:solidFill>
                <a:latin typeface="Trebuchet MS" panose="020B0603020202020204"/>
              </a:rPr>
              <a:t> already in your path, you must add it to your path</a:t>
            </a:r>
            <a:endPar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You can set your own path to an output directory in the line shown above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An output directory specifies the location where files will be saved</a:t>
            </a:r>
          </a:p>
          <a:p>
            <a:pPr marL="800100" lvl="1" indent="-342900">
              <a:spcBef>
                <a:spcPts val="1000"/>
              </a:spcBef>
              <a:buClr>
                <a:srgbClr val="90C226"/>
              </a:buClr>
              <a:buSzPct val="80000"/>
              <a:buFont typeface="Wingdings 3" charset="2"/>
              <a:buChar char=""/>
              <a:defRPr/>
            </a:pPr>
            <a:r>
              <a:rPr lang="en-US" sz="1600" dirty="0">
                <a:solidFill>
                  <a:prstClr val="white">
                    <a:lumMod val="75000"/>
                    <a:lumOff val="25000"/>
                  </a:prstClr>
                </a:solidFill>
                <a:latin typeface="Trebuchet MS" panose="020B0603020202020204"/>
              </a:rPr>
              <a:t>MATLAB, by default, will save files to the current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The following line of code will change your current directory to the output directory that you just specified							    </a:t>
            </a:r>
            <a:r>
              <a:rPr lang="en-US" dirty="0">
                <a:solidFill>
                  <a:prstClr val="white">
                    <a:lumMod val="75000"/>
                    <a:lumOff val="25000"/>
                  </a:prstClr>
                </a:solidFill>
                <a:latin typeface="Trebuchet MS" panose="020B0603020202020204"/>
                <a:sym typeface="Wingdings" panose="05000000000000000000" pitchFamily="2" charset="2"/>
              </a:rPr>
              <a:t></a:t>
            </a:r>
            <a:endParaRPr lang="en-US"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Now you can save outputs directly to your output directory</a:t>
            </a:r>
            <a:endParaRPr kumimoji="0" lang="en-US" b="0" i="0" u="none" strike="noStrike" kern="1200" cap="none" spc="0" normalizeH="0" baseline="0" noProof="0" dirty="0">
              <a:ln>
                <a:noFill/>
              </a:ln>
              <a:solidFill>
                <a:prstClr val="white">
                  <a:lumMod val="75000"/>
                  <a:lumOff val="25000"/>
                </a:prstClr>
              </a:solidFill>
              <a:effectLst/>
              <a:uLnTx/>
              <a:uFillTx/>
              <a:latin typeface="Trebuchet MS" panose="020B0603020202020204"/>
            </a:endParaRPr>
          </a:p>
          <a:p>
            <a:endParaRPr lang="en-US" dirty="0"/>
          </a:p>
        </p:txBody>
      </p:sp>
      <p:pic>
        <p:nvPicPr>
          <p:cNvPr id="3" name="Picture 2">
            <a:extLst>
              <a:ext uri="{FF2B5EF4-FFF2-40B4-BE49-F238E27FC236}">
                <a16:creationId xmlns:a16="http://schemas.microsoft.com/office/drawing/2014/main" id="{C484C641-C861-4689-B9AB-ADB3F91D4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0204" y="5174356"/>
            <a:ext cx="1630210" cy="296402"/>
          </a:xfrm>
          <a:prstGeom prst="rect">
            <a:avLst/>
          </a:prstGeom>
        </p:spPr>
      </p:pic>
      <p:sp>
        <p:nvSpPr>
          <p:cNvPr id="2" name="TextBox 1">
            <a:extLst>
              <a:ext uri="{FF2B5EF4-FFF2-40B4-BE49-F238E27FC236}">
                <a16:creationId xmlns:a16="http://schemas.microsoft.com/office/drawing/2014/main" id="{011DDFF4-4946-9746-A15C-9721CAA3FAB6}"/>
              </a:ext>
            </a:extLst>
          </p:cNvPr>
          <p:cNvSpPr txBox="1"/>
          <p:nvPr/>
        </p:nvSpPr>
        <p:spPr>
          <a:xfrm>
            <a:off x="362018" y="1099577"/>
            <a:ext cx="2238113" cy="307777"/>
          </a:xfrm>
          <a:prstGeom prst="rect">
            <a:avLst/>
          </a:prstGeom>
          <a:noFill/>
        </p:spPr>
        <p:txBody>
          <a:bodyPr wrap="none" rtlCol="0">
            <a:spAutoFit/>
          </a:bodyPr>
          <a:lstStyle/>
          <a:p>
            <a:r>
              <a:rPr lang="en-US" sz="1400" dirty="0"/>
              <a:t>Example output directory</a:t>
            </a:r>
          </a:p>
        </p:txBody>
      </p:sp>
      <p:sp>
        <p:nvSpPr>
          <p:cNvPr id="4" name="Slide Number Placeholder 3">
            <a:extLst>
              <a:ext uri="{FF2B5EF4-FFF2-40B4-BE49-F238E27FC236}">
                <a16:creationId xmlns:a16="http://schemas.microsoft.com/office/drawing/2014/main" id="{3615D712-68C2-517E-3192-33F7730B9B54}"/>
              </a:ext>
            </a:extLst>
          </p:cNvPr>
          <p:cNvSpPr>
            <a:spLocks noGrp="1"/>
          </p:cNvSpPr>
          <p:nvPr>
            <p:ph type="sldNum" sz="quarter" idx="12"/>
          </p:nvPr>
        </p:nvSpPr>
        <p:spPr/>
        <p:txBody>
          <a:bodyPr/>
          <a:lstStyle/>
          <a:p>
            <a:fld id="{A6EA515B-EB3D-473C-ADE9-FD8348C61D57}" type="slidenum">
              <a:rPr lang="en-US" smtClean="0"/>
              <a:t>3</a:t>
            </a:fld>
            <a:endParaRPr lang="en-US"/>
          </a:p>
        </p:txBody>
      </p:sp>
      <p:pic>
        <p:nvPicPr>
          <p:cNvPr id="5" name="Picture 4"/>
          <p:cNvPicPr>
            <a:picLocks noChangeAspect="1"/>
          </p:cNvPicPr>
          <p:nvPr/>
        </p:nvPicPr>
        <p:blipFill>
          <a:blip r:embed="rId3"/>
          <a:stretch>
            <a:fillRect/>
          </a:stretch>
        </p:blipFill>
        <p:spPr>
          <a:xfrm>
            <a:off x="2631016" y="1132941"/>
            <a:ext cx="6974293" cy="241047"/>
          </a:xfrm>
          <a:prstGeom prst="rect">
            <a:avLst/>
          </a:prstGeom>
        </p:spPr>
      </p:pic>
    </p:spTree>
    <p:extLst>
      <p:ext uri="{BB962C8B-B14F-4D97-AF65-F5344CB8AC3E}">
        <p14:creationId xmlns:p14="http://schemas.microsoft.com/office/powerpoint/2010/main" val="8331877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Update pad info structure after running Hummingbird</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80" y="1150202"/>
            <a:ext cx="8394358" cy="646331"/>
          </a:xfrm>
          <a:prstGeom prst="rect">
            <a:avLst/>
          </a:prstGeom>
        </p:spPr>
        <p:txBody>
          <a:bodyPr wrap="square">
            <a:spAutoFit/>
          </a:bodyPr>
          <a:lstStyle/>
          <a:p>
            <a:r>
              <a:rPr lang="en-US" b="1" dirty="0">
                <a:latin typeface="+mj-lt"/>
                <a:cs typeface="Arial" panose="020B0604020202020204" pitchFamily="34" charset="0"/>
              </a:rPr>
              <a:t>After the pad has been relaxed onto the HD mesh, we need to update the info structure with the new optode locations</a:t>
            </a:r>
          </a:p>
        </p:txBody>
      </p:sp>
      <p:sp>
        <p:nvSpPr>
          <p:cNvPr id="20" name="Right Brace 19">
            <a:extLst>
              <a:ext uri="{FF2B5EF4-FFF2-40B4-BE49-F238E27FC236}">
                <a16:creationId xmlns:a16="http://schemas.microsoft.com/office/drawing/2014/main"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FFD46855-CCDC-7DCA-2616-8149128EC8B8}"/>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4" name="Slide Number Placeholder 3">
            <a:extLst>
              <a:ext uri="{FF2B5EF4-FFF2-40B4-BE49-F238E27FC236}">
                <a16:creationId xmlns:a16="http://schemas.microsoft.com/office/drawing/2014/main" id="{54673F37-CEE4-0870-39CE-6378DC1758C3}"/>
              </a:ext>
            </a:extLst>
          </p:cNvPr>
          <p:cNvSpPr>
            <a:spLocks noGrp="1"/>
          </p:cNvSpPr>
          <p:nvPr>
            <p:ph type="sldNum" sz="quarter" idx="12"/>
          </p:nvPr>
        </p:nvSpPr>
        <p:spPr/>
        <p:txBody>
          <a:bodyPr/>
          <a:lstStyle/>
          <a:p>
            <a:fld id="{A6EA515B-EB3D-473C-ADE9-FD8348C61D57}" type="slidenum">
              <a:rPr lang="en-US" smtClean="0"/>
              <a:t>30</a:t>
            </a:fld>
            <a:endParaRPr lang="en-US"/>
          </a:p>
        </p:txBody>
      </p:sp>
      <p:pic>
        <p:nvPicPr>
          <p:cNvPr id="5" name="Picture 4">
            <a:extLst>
              <a:ext uri="{FF2B5EF4-FFF2-40B4-BE49-F238E27FC236}">
                <a16:creationId xmlns:a16="http://schemas.microsoft.com/office/drawing/2014/main" id="{391BA12E-58D1-DBBC-5D3E-592FB823917A}"/>
              </a:ext>
            </a:extLst>
          </p:cNvPr>
          <p:cNvPicPr>
            <a:picLocks noChangeAspect="1"/>
          </p:cNvPicPr>
          <p:nvPr/>
        </p:nvPicPr>
        <p:blipFill>
          <a:blip r:embed="rId2"/>
          <a:stretch>
            <a:fillRect/>
          </a:stretch>
        </p:blipFill>
        <p:spPr>
          <a:xfrm>
            <a:off x="7587610" y="3990975"/>
            <a:ext cx="3590925" cy="2867025"/>
          </a:xfrm>
          <a:prstGeom prst="rect">
            <a:avLst/>
          </a:prstGeom>
        </p:spPr>
      </p:pic>
      <p:pic>
        <p:nvPicPr>
          <p:cNvPr id="2" name="Picture 1"/>
          <p:cNvPicPr>
            <a:picLocks noChangeAspect="1"/>
          </p:cNvPicPr>
          <p:nvPr/>
        </p:nvPicPr>
        <p:blipFill>
          <a:blip r:embed="rId3"/>
          <a:stretch>
            <a:fillRect/>
          </a:stretch>
        </p:blipFill>
        <p:spPr>
          <a:xfrm>
            <a:off x="510147" y="2508316"/>
            <a:ext cx="5362575" cy="2486025"/>
          </a:xfrm>
          <a:prstGeom prst="rect">
            <a:avLst/>
          </a:prstGeom>
        </p:spPr>
      </p:pic>
    </p:spTree>
    <p:extLst>
      <p:ext uri="{BB962C8B-B14F-4D97-AF65-F5344CB8AC3E}">
        <p14:creationId xmlns:p14="http://schemas.microsoft.com/office/powerpoint/2010/main" val="42156961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(1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80" y="961942"/>
            <a:ext cx="8394358" cy="1138773"/>
          </a:xfrm>
          <a:prstGeom prst="rect">
            <a:avLst/>
          </a:prstGeom>
        </p:spPr>
        <p:txBody>
          <a:bodyPr wrap="square">
            <a:spAutoFit/>
          </a:bodyPr>
          <a:lstStyle/>
          <a:p>
            <a:pPr marL="342900" indent="-342900">
              <a:buAutoNum type="arabicPeriod"/>
            </a:pPr>
            <a:r>
              <a:rPr lang="en-US" b="1" dirty="0">
                <a:latin typeface="+mj-lt"/>
                <a:cs typeface="Arial" panose="020B0604020202020204" pitchFamily="34" charset="0"/>
              </a:rPr>
              <a:t>Prepare mesh and optode information for NIRFAST, then visualize</a:t>
            </a:r>
          </a:p>
          <a:p>
            <a:pPr marL="342900" indent="-342900">
              <a:buAutoNum type="arabicPeriod"/>
            </a:pPr>
            <a:endParaRPr lang="en-US" sz="1400" dirty="0">
              <a:latin typeface="+mj-lt"/>
              <a:cs typeface="Arial" panose="020B0604020202020204" pitchFamily="34" charset="0"/>
            </a:endParaRPr>
          </a:p>
          <a:p>
            <a:pPr marL="342900" indent="-342900">
              <a:buAutoNum type="arabicPeriod"/>
            </a:pPr>
            <a:r>
              <a:rPr lang="en-US" b="1" dirty="0">
                <a:latin typeface="+mj-lt"/>
                <a:cs typeface="Arial" panose="020B0604020202020204" pitchFamily="34" charset="0"/>
              </a:rPr>
              <a:t>Visualize cap and mesh with portion cut out to make extra sure that optodes are not placed too far within the mesh</a:t>
            </a:r>
          </a:p>
        </p:txBody>
      </p:sp>
      <p:sp>
        <p:nvSpPr>
          <p:cNvPr id="20" name="Right Brace 19">
            <a:extLst>
              <a:ext uri="{FF2B5EF4-FFF2-40B4-BE49-F238E27FC236}">
                <a16:creationId xmlns:a16="http://schemas.microsoft.com/office/drawing/2014/main"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FFD46855-CCDC-7DCA-2616-8149128EC8B8}"/>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6" name="TextBox 5">
            <a:extLst>
              <a:ext uri="{FF2B5EF4-FFF2-40B4-BE49-F238E27FC236}">
                <a16:creationId xmlns:a16="http://schemas.microsoft.com/office/drawing/2014/main" id="{D9DC9147-3039-E494-B51D-F7FBD8F69537}"/>
              </a:ext>
            </a:extLst>
          </p:cNvPr>
          <p:cNvSpPr txBox="1"/>
          <p:nvPr/>
        </p:nvSpPr>
        <p:spPr>
          <a:xfrm>
            <a:off x="1656979" y="4428273"/>
            <a:ext cx="333746"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a:t>
            </a:r>
          </a:p>
        </p:txBody>
      </p:sp>
      <p:sp>
        <p:nvSpPr>
          <p:cNvPr id="28" name="TextBox 27">
            <a:extLst>
              <a:ext uri="{FF2B5EF4-FFF2-40B4-BE49-F238E27FC236}">
                <a16:creationId xmlns:a16="http://schemas.microsoft.com/office/drawing/2014/main" id="{26EF4F3B-65E5-24F9-7D51-8D3A531F899D}"/>
              </a:ext>
            </a:extLst>
          </p:cNvPr>
          <p:cNvSpPr txBox="1"/>
          <p:nvPr/>
        </p:nvSpPr>
        <p:spPr>
          <a:xfrm>
            <a:off x="5503249" y="4428272"/>
            <a:ext cx="333746"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2.</a:t>
            </a:r>
          </a:p>
        </p:txBody>
      </p:sp>
      <p:sp>
        <p:nvSpPr>
          <p:cNvPr id="8" name="Slide Number Placeholder 7">
            <a:extLst>
              <a:ext uri="{FF2B5EF4-FFF2-40B4-BE49-F238E27FC236}">
                <a16:creationId xmlns:a16="http://schemas.microsoft.com/office/drawing/2014/main" id="{9AC0747C-0352-6A07-D3F4-61DF85EC15C4}"/>
              </a:ext>
            </a:extLst>
          </p:cNvPr>
          <p:cNvSpPr>
            <a:spLocks noGrp="1"/>
          </p:cNvSpPr>
          <p:nvPr>
            <p:ph type="sldNum" sz="quarter" idx="12"/>
          </p:nvPr>
        </p:nvSpPr>
        <p:spPr/>
        <p:txBody>
          <a:bodyPr/>
          <a:lstStyle/>
          <a:p>
            <a:fld id="{A6EA515B-EB3D-473C-ADE9-FD8348C61D57}" type="slidenum">
              <a:rPr lang="en-US" smtClean="0"/>
              <a:t>31</a:t>
            </a:fld>
            <a:endParaRPr lang="en-US"/>
          </a:p>
        </p:txBody>
      </p:sp>
      <p:pic>
        <p:nvPicPr>
          <p:cNvPr id="5" name="Picture 4">
            <a:extLst>
              <a:ext uri="{FF2B5EF4-FFF2-40B4-BE49-F238E27FC236}">
                <a16:creationId xmlns:a16="http://schemas.microsoft.com/office/drawing/2014/main" id="{58808BCD-E090-5205-85BD-20D3368CD4B7}"/>
              </a:ext>
            </a:extLst>
          </p:cNvPr>
          <p:cNvPicPr>
            <a:picLocks noChangeAspect="1"/>
          </p:cNvPicPr>
          <p:nvPr/>
        </p:nvPicPr>
        <p:blipFill>
          <a:blip r:embed="rId2"/>
          <a:stretch>
            <a:fillRect/>
          </a:stretch>
        </p:blipFill>
        <p:spPr>
          <a:xfrm>
            <a:off x="5836995" y="4637809"/>
            <a:ext cx="2803654" cy="2220191"/>
          </a:xfrm>
          <a:prstGeom prst="rect">
            <a:avLst/>
          </a:prstGeom>
        </p:spPr>
      </p:pic>
      <p:pic>
        <p:nvPicPr>
          <p:cNvPr id="10" name="Picture 9">
            <a:extLst>
              <a:ext uri="{FF2B5EF4-FFF2-40B4-BE49-F238E27FC236}">
                <a16:creationId xmlns:a16="http://schemas.microsoft.com/office/drawing/2014/main" id="{754D49C3-399F-A484-CDF7-F67C5E741038}"/>
              </a:ext>
            </a:extLst>
          </p:cNvPr>
          <p:cNvPicPr>
            <a:picLocks noChangeAspect="1"/>
          </p:cNvPicPr>
          <p:nvPr/>
        </p:nvPicPr>
        <p:blipFill>
          <a:blip r:embed="rId3"/>
          <a:stretch>
            <a:fillRect/>
          </a:stretch>
        </p:blipFill>
        <p:spPr>
          <a:xfrm>
            <a:off x="1981822" y="4642154"/>
            <a:ext cx="2803654" cy="2220191"/>
          </a:xfrm>
          <a:prstGeom prst="rect">
            <a:avLst/>
          </a:prstGeom>
        </p:spPr>
      </p:pic>
      <p:pic>
        <p:nvPicPr>
          <p:cNvPr id="3" name="Picture 2"/>
          <p:cNvPicPr>
            <a:picLocks noChangeAspect="1"/>
          </p:cNvPicPr>
          <p:nvPr/>
        </p:nvPicPr>
        <p:blipFill>
          <a:blip r:embed="rId4"/>
          <a:stretch>
            <a:fillRect/>
          </a:stretch>
        </p:blipFill>
        <p:spPr>
          <a:xfrm>
            <a:off x="278499" y="2110763"/>
            <a:ext cx="6210300" cy="2181225"/>
          </a:xfrm>
          <a:prstGeom prst="rect">
            <a:avLst/>
          </a:prstGeom>
        </p:spPr>
      </p:pic>
    </p:spTree>
    <p:extLst>
      <p:ext uri="{BB962C8B-B14F-4D97-AF65-F5344CB8AC3E}">
        <p14:creationId xmlns:p14="http://schemas.microsoft.com/office/powerpoint/2010/main" val="32313637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a:stretch>
            <a:fillRect/>
          </a:stretch>
        </p:blipFill>
        <p:spPr>
          <a:xfrm>
            <a:off x="61883" y="1339672"/>
            <a:ext cx="3867150" cy="4962525"/>
          </a:xfrm>
          <a:prstGeom prst="rect">
            <a:avLst/>
          </a:prstGeom>
        </p:spPr>
      </p:pic>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Calculate the sensitivity (2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6" name="Rectangle 25"/>
          <p:cNvSpPr/>
          <p:nvPr/>
        </p:nvSpPr>
        <p:spPr>
          <a:xfrm>
            <a:off x="442254" y="906162"/>
            <a:ext cx="839435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3. Set parameters for light modeling</a:t>
            </a:r>
          </a:p>
        </p:txBody>
      </p:sp>
      <p:sp>
        <p:nvSpPr>
          <p:cNvPr id="14" name="Right Brace 13">
            <a:extLst>
              <a:ext uri="{FF2B5EF4-FFF2-40B4-BE49-F238E27FC236}">
                <a16:creationId xmlns:a16="http://schemas.microsoft.com/office/drawing/2014/main" id="{7244D0D9-6083-C934-AA86-C1BB11601BEB}"/>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0" name="TextBox 19">
            <a:extLst>
              <a:ext uri="{FF2B5EF4-FFF2-40B4-BE49-F238E27FC236}">
                <a16:creationId xmlns:a16="http://schemas.microsoft.com/office/drawing/2014/main" id="{7398493F-FA5E-E606-26DE-3ACAEFB31370}"/>
              </a:ext>
            </a:extLst>
          </p:cNvPr>
          <p:cNvSpPr txBox="1"/>
          <p:nvPr/>
        </p:nvSpPr>
        <p:spPr>
          <a:xfrm>
            <a:off x="7455981" y="3071416"/>
            <a:ext cx="12645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For both LD and HD meshes</a:t>
            </a:r>
          </a:p>
        </p:txBody>
      </p:sp>
      <p:sp>
        <p:nvSpPr>
          <p:cNvPr id="2" name="Slide Number Placeholder 1">
            <a:extLst>
              <a:ext uri="{FF2B5EF4-FFF2-40B4-BE49-F238E27FC236}">
                <a16:creationId xmlns:a16="http://schemas.microsoft.com/office/drawing/2014/main" id="{7460B90D-566A-C1B5-9043-C518F68956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3" name="Right Brace 2">
            <a:extLst>
              <a:ext uri="{FF2B5EF4-FFF2-40B4-BE49-F238E27FC236}">
                <a16:creationId xmlns:a16="http://schemas.microsoft.com/office/drawing/2014/main" id="{F8BE3D22-AF6E-6937-C176-81502042D786}"/>
              </a:ext>
            </a:extLst>
          </p:cNvPr>
          <p:cNvSpPr/>
          <p:nvPr/>
        </p:nvSpPr>
        <p:spPr>
          <a:xfrm>
            <a:off x="1968493" y="2564033"/>
            <a:ext cx="3043924" cy="709443"/>
          </a:xfrm>
          <a:prstGeom prst="rightBrace">
            <a:avLst>
              <a:gd name="adj1" fmla="val 0"/>
              <a:gd name="adj2" fmla="val 3064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654A9ED4-E3CF-E19C-47C3-E3CA9912DD8D}"/>
              </a:ext>
            </a:extLst>
          </p:cNvPr>
          <p:cNvSpPr txBox="1"/>
          <p:nvPr/>
        </p:nvSpPr>
        <p:spPr>
          <a:xfrm>
            <a:off x="5012417" y="2514983"/>
            <a:ext cx="1541063" cy="369332"/>
          </a:xfrm>
          <a:prstGeom prst="rect">
            <a:avLst/>
          </a:prstGeom>
          <a:noFill/>
        </p:spPr>
        <p:txBody>
          <a:bodyPr wrap="none" rtlCol="0">
            <a:spAutoFit/>
          </a:bodyPr>
          <a:lstStyle/>
          <a:p>
            <a:r>
              <a:rPr lang="en-US" dirty="0"/>
              <a:t>Region labels</a:t>
            </a:r>
          </a:p>
        </p:txBody>
      </p:sp>
      <p:sp>
        <p:nvSpPr>
          <p:cNvPr id="5" name="Right Brace 4">
            <a:extLst>
              <a:ext uri="{FF2B5EF4-FFF2-40B4-BE49-F238E27FC236}">
                <a16:creationId xmlns:a16="http://schemas.microsoft.com/office/drawing/2014/main" id="{6683C483-FC7B-C510-04EA-93DCA5A4DBFA}"/>
              </a:ext>
            </a:extLst>
          </p:cNvPr>
          <p:cNvSpPr/>
          <p:nvPr/>
        </p:nvSpPr>
        <p:spPr>
          <a:xfrm>
            <a:off x="2699073" y="3376090"/>
            <a:ext cx="2178915" cy="752334"/>
          </a:xfrm>
          <a:prstGeom prst="rightBrace">
            <a:avLst>
              <a:gd name="adj1" fmla="val 1137"/>
              <a:gd name="adj2" fmla="val 3396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17FF2ABB-464B-5200-9B9C-98FCBC99DBC8}"/>
              </a:ext>
            </a:extLst>
          </p:cNvPr>
          <p:cNvSpPr txBox="1"/>
          <p:nvPr/>
        </p:nvSpPr>
        <p:spPr>
          <a:xfrm>
            <a:off x="4877987" y="3289618"/>
            <a:ext cx="2577994" cy="646331"/>
          </a:xfrm>
          <a:prstGeom prst="rect">
            <a:avLst/>
          </a:prstGeom>
          <a:noFill/>
        </p:spPr>
        <p:txBody>
          <a:bodyPr wrap="square" rtlCol="0">
            <a:spAutoFit/>
          </a:bodyPr>
          <a:lstStyle/>
          <a:p>
            <a:r>
              <a:rPr lang="en-US" dirty="0"/>
              <a:t>Absorption Coefficients for regions</a:t>
            </a:r>
          </a:p>
        </p:txBody>
      </p:sp>
      <p:sp>
        <p:nvSpPr>
          <p:cNvPr id="7" name="Right Brace 6">
            <a:extLst>
              <a:ext uri="{FF2B5EF4-FFF2-40B4-BE49-F238E27FC236}">
                <a16:creationId xmlns:a16="http://schemas.microsoft.com/office/drawing/2014/main" id="{0286E51A-F027-46A7-9251-074D00C220FA}"/>
              </a:ext>
            </a:extLst>
          </p:cNvPr>
          <p:cNvSpPr/>
          <p:nvPr/>
        </p:nvSpPr>
        <p:spPr>
          <a:xfrm>
            <a:off x="2699073" y="4147086"/>
            <a:ext cx="1967652" cy="646331"/>
          </a:xfrm>
          <a:prstGeom prst="rightBrace">
            <a:avLst>
              <a:gd name="adj1" fmla="val 0"/>
              <a:gd name="adj2" fmla="val 6494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9F997690-7634-1E0D-A356-E7A58761C546}"/>
              </a:ext>
            </a:extLst>
          </p:cNvPr>
          <p:cNvSpPr txBox="1"/>
          <p:nvPr/>
        </p:nvSpPr>
        <p:spPr>
          <a:xfrm>
            <a:off x="4666727" y="4316411"/>
            <a:ext cx="2587028" cy="646331"/>
          </a:xfrm>
          <a:prstGeom prst="rect">
            <a:avLst/>
          </a:prstGeom>
          <a:noFill/>
        </p:spPr>
        <p:txBody>
          <a:bodyPr wrap="square" rtlCol="0">
            <a:spAutoFit/>
          </a:bodyPr>
          <a:lstStyle/>
          <a:p>
            <a:r>
              <a:rPr lang="en-US" dirty="0"/>
              <a:t>Scattering Coefficients for regions</a:t>
            </a:r>
          </a:p>
        </p:txBody>
      </p:sp>
      <p:sp>
        <p:nvSpPr>
          <p:cNvPr id="9" name="Right Brace 8">
            <a:extLst>
              <a:ext uri="{FF2B5EF4-FFF2-40B4-BE49-F238E27FC236}">
                <a16:creationId xmlns:a16="http://schemas.microsoft.com/office/drawing/2014/main" id="{655E2817-B59E-EF43-97CB-2B27A4025BCE}"/>
              </a:ext>
            </a:extLst>
          </p:cNvPr>
          <p:cNvSpPr/>
          <p:nvPr/>
        </p:nvSpPr>
        <p:spPr>
          <a:xfrm>
            <a:off x="2254131" y="4826761"/>
            <a:ext cx="3676650" cy="682236"/>
          </a:xfrm>
          <a:prstGeom prst="rightBrace">
            <a:avLst>
              <a:gd name="adj1" fmla="val 0"/>
              <a:gd name="adj2" fmla="val 6494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C4BCED2E-D2D8-8BE4-DE95-43CCE1010A99}"/>
              </a:ext>
            </a:extLst>
          </p:cNvPr>
          <p:cNvSpPr txBox="1"/>
          <p:nvPr/>
        </p:nvSpPr>
        <p:spPr>
          <a:xfrm>
            <a:off x="5930781" y="4951979"/>
            <a:ext cx="2587028" cy="646331"/>
          </a:xfrm>
          <a:prstGeom prst="rect">
            <a:avLst/>
          </a:prstGeom>
          <a:noFill/>
        </p:spPr>
        <p:txBody>
          <a:bodyPr wrap="square" rtlCol="0">
            <a:spAutoFit/>
          </a:bodyPr>
          <a:lstStyle/>
          <a:p>
            <a:r>
              <a:rPr lang="en-US" dirty="0"/>
              <a:t>Index of refraction for regions</a:t>
            </a:r>
          </a:p>
        </p:txBody>
      </p:sp>
      <p:sp>
        <p:nvSpPr>
          <p:cNvPr id="11" name="TextBox 10">
            <a:extLst>
              <a:ext uri="{FF2B5EF4-FFF2-40B4-BE49-F238E27FC236}">
                <a16:creationId xmlns:a16="http://schemas.microsoft.com/office/drawing/2014/main" id="{3CE593AD-D682-42F0-0CD1-16B42D561D90}"/>
              </a:ext>
            </a:extLst>
          </p:cNvPr>
          <p:cNvSpPr txBox="1"/>
          <p:nvPr/>
        </p:nvSpPr>
        <p:spPr>
          <a:xfrm>
            <a:off x="5444857" y="1751259"/>
            <a:ext cx="2438040" cy="369332"/>
          </a:xfrm>
          <a:prstGeom prst="rect">
            <a:avLst/>
          </a:prstGeom>
          <a:noFill/>
        </p:spPr>
        <p:txBody>
          <a:bodyPr wrap="none" rtlCol="0">
            <a:spAutoFit/>
          </a:bodyPr>
          <a:lstStyle/>
          <a:p>
            <a:r>
              <a:rPr lang="en-US" dirty="0" err="1"/>
              <a:t>Voxelation</a:t>
            </a:r>
            <a:r>
              <a:rPr lang="en-US" dirty="0"/>
              <a:t> resolution</a:t>
            </a:r>
          </a:p>
        </p:txBody>
      </p:sp>
      <p:cxnSp>
        <p:nvCxnSpPr>
          <p:cNvPr id="27" name="Straight Arrow Connector 26">
            <a:extLst>
              <a:ext uri="{FF2B5EF4-FFF2-40B4-BE49-F238E27FC236}">
                <a16:creationId xmlns:a16="http://schemas.microsoft.com/office/drawing/2014/main" id="{1D988FD4-9841-503B-8974-9722288C4B5F}"/>
              </a:ext>
            </a:extLst>
          </p:cNvPr>
          <p:cNvCxnSpPr>
            <a:cxnSpLocks/>
            <a:stCxn id="11" idx="1"/>
          </p:cNvCxnSpPr>
          <p:nvPr/>
        </p:nvCxnSpPr>
        <p:spPr>
          <a:xfrm flipH="1">
            <a:off x="1657030" y="1935925"/>
            <a:ext cx="3787827" cy="579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9713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P spid="7" grpId="0" animBg="1"/>
      <p:bldP spid="8" grpId="0"/>
      <p:bldP spid="9" grpId="0" animBg="1"/>
      <p:bldP spid="10"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6DE716-9422-269F-2E49-85176E7FAE2B}"/>
              </a:ext>
            </a:extLst>
          </p:cNvPr>
          <p:cNvPicPr>
            <a:picLocks noChangeAspect="1"/>
          </p:cNvPicPr>
          <p:nvPr/>
        </p:nvPicPr>
        <p:blipFill>
          <a:blip r:embed="rId3"/>
          <a:stretch>
            <a:fillRect/>
          </a:stretch>
        </p:blipFill>
        <p:spPr>
          <a:xfrm>
            <a:off x="0" y="4216577"/>
            <a:ext cx="2495550" cy="2647950"/>
          </a:xfrm>
          <a:prstGeom prst="rect">
            <a:avLst/>
          </a:prstGeom>
        </p:spPr>
      </p:pic>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(3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102577"/>
            <a:ext cx="8394359" cy="3077766"/>
          </a:xfrm>
          <a:prstGeom prst="rect">
            <a:avLst/>
          </a:prstGeom>
        </p:spPr>
        <p:txBody>
          <a:bodyPr wrap="square">
            <a:spAutoFit/>
          </a:bodyPr>
          <a:lstStyle/>
          <a:p>
            <a:r>
              <a:rPr lang="en-US" b="1" dirty="0">
                <a:latin typeface="+mj-lt"/>
                <a:cs typeface="Arial" panose="020B0604020202020204" pitchFamily="34" charset="0"/>
              </a:rPr>
              <a:t>4. Calculate Green’s functions, voxelate, create sensitivity matrix, adjust bookkeeping</a:t>
            </a:r>
          </a:p>
          <a:p>
            <a:endParaRPr lang="en-US" sz="1400" dirty="0">
              <a:solidFill>
                <a:srgbClr val="228B22"/>
              </a:solidFill>
              <a:latin typeface="+mj-lt"/>
              <a:cs typeface="Arial" panose="020B0604020202020204" pitchFamily="34" charset="0"/>
            </a:endParaRPr>
          </a:p>
          <a:p>
            <a:endParaRPr lang="en-US" sz="1200" b="1" dirty="0">
              <a:latin typeface="+mj-lt"/>
              <a:cs typeface="Courier New" panose="02070309020205020404" pitchFamily="49" charset="0"/>
            </a:endParaRPr>
          </a:p>
          <a:p>
            <a:endParaRPr lang="en-US" sz="1200" b="1" dirty="0">
              <a:latin typeface="+mj-lt"/>
              <a:cs typeface="Courier New" panose="02070309020205020404" pitchFamily="49" charset="0"/>
            </a:endParaRPr>
          </a:p>
          <a:p>
            <a:endParaRPr lang="en-US" sz="1200" b="1" dirty="0">
              <a:latin typeface="+mj-lt"/>
              <a:cs typeface="Courier New" panose="02070309020205020404" pitchFamily="49" charset="0"/>
            </a:endParaRPr>
          </a:p>
          <a:p>
            <a:endParaRPr lang="en-US" sz="1200" b="1" dirty="0">
              <a:latin typeface="+mj-lt"/>
              <a:cs typeface="Courier New" panose="02070309020205020404" pitchFamily="49" charset="0"/>
            </a:endParaRPr>
          </a:p>
          <a:p>
            <a:endParaRPr lang="en-US" sz="1200" b="1" dirty="0">
              <a:latin typeface="+mj-lt"/>
              <a:cs typeface="Courier New" panose="02070309020205020404" pitchFamily="49" charset="0"/>
            </a:endParaRPr>
          </a:p>
          <a:p>
            <a:endParaRPr lang="en-US" sz="1200" b="1" dirty="0">
              <a:latin typeface="+mj-lt"/>
              <a:cs typeface="Courier New" panose="02070309020205020404" pitchFamily="49" charset="0"/>
            </a:endParaRPr>
          </a:p>
          <a:p>
            <a:endParaRPr lang="en-US" sz="1200" b="1" dirty="0">
              <a:latin typeface="+mj-lt"/>
              <a:cs typeface="Courier New" panose="02070309020205020404" pitchFamily="49" charset="0"/>
            </a:endParaRPr>
          </a:p>
          <a:p>
            <a:endParaRPr lang="en-US" sz="1200" b="1" dirty="0">
              <a:latin typeface="+mj-lt"/>
              <a:cs typeface="Courier New" panose="02070309020205020404" pitchFamily="49" charset="0"/>
            </a:endParaRPr>
          </a:p>
          <a:p>
            <a:endParaRPr lang="en-US" sz="1200" b="1" dirty="0">
              <a:latin typeface="+mj-lt"/>
              <a:cs typeface="Courier New" panose="02070309020205020404" pitchFamily="49" charset="0"/>
            </a:endParaRPr>
          </a:p>
          <a:p>
            <a:r>
              <a:rPr lang="en-US" b="1" dirty="0">
                <a:latin typeface="+mj-lt"/>
                <a:cs typeface="Arial" panose="020B0604020202020204" pitchFamily="34" charset="0"/>
              </a:rPr>
              <a:t>If </a:t>
            </a:r>
            <a:r>
              <a:rPr lang="en-US" b="1" dirty="0" err="1">
                <a:latin typeface="+mj-lt"/>
                <a:cs typeface="Arial" panose="020B0604020202020204" pitchFamily="34" charset="0"/>
              </a:rPr>
              <a:t>makeAnirfast</a:t>
            </a:r>
            <a:r>
              <a:rPr lang="en-US" b="1" dirty="0">
                <a:latin typeface="+mj-lt"/>
                <a:cs typeface="Arial" panose="020B0604020202020204" pitchFamily="34" charset="0"/>
              </a:rPr>
              <a:t> is successful, info like the below screenshot should show up in your command window</a:t>
            </a:r>
          </a:p>
        </p:txBody>
      </p:sp>
      <p:sp>
        <p:nvSpPr>
          <p:cNvPr id="20" name="Right Brace 19">
            <a:extLst>
              <a:ext uri="{FF2B5EF4-FFF2-40B4-BE49-F238E27FC236}">
                <a16:creationId xmlns:a16="http://schemas.microsoft.com/office/drawing/2014/main" id="{88E3787F-58C9-0022-289A-B29EB1C01A1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15A64D70-86D2-4B7E-3D27-3B158282D6AA}"/>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cxnSp>
        <p:nvCxnSpPr>
          <p:cNvPr id="3" name="Straight Arrow Connector 2">
            <a:extLst>
              <a:ext uri="{FF2B5EF4-FFF2-40B4-BE49-F238E27FC236}">
                <a16:creationId xmlns:a16="http://schemas.microsoft.com/office/drawing/2014/main" id="{53D6A5BB-6551-1476-8DDD-E23826A6700F}"/>
              </a:ext>
            </a:extLst>
          </p:cNvPr>
          <p:cNvCxnSpPr>
            <a:cxnSpLocks/>
          </p:cNvCxnSpPr>
          <p:nvPr/>
        </p:nvCxnSpPr>
        <p:spPr>
          <a:xfrm flipH="1">
            <a:off x="1326776" y="3845444"/>
            <a:ext cx="3675531" cy="410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Slide Number Placeholder 10">
            <a:extLst>
              <a:ext uri="{FF2B5EF4-FFF2-40B4-BE49-F238E27FC236}">
                <a16:creationId xmlns:a16="http://schemas.microsoft.com/office/drawing/2014/main" id="{D5817FE7-939B-05F1-55A0-7BA13A383AA4}"/>
              </a:ext>
            </a:extLst>
          </p:cNvPr>
          <p:cNvSpPr>
            <a:spLocks noGrp="1"/>
          </p:cNvSpPr>
          <p:nvPr>
            <p:ph type="sldNum" sz="quarter" idx="12"/>
          </p:nvPr>
        </p:nvSpPr>
        <p:spPr/>
        <p:txBody>
          <a:bodyPr/>
          <a:lstStyle/>
          <a:p>
            <a:fld id="{A6EA515B-EB3D-473C-ADE9-FD8348C61D57}" type="slidenum">
              <a:rPr lang="en-US" smtClean="0"/>
              <a:t>33</a:t>
            </a:fld>
            <a:endParaRPr lang="en-US"/>
          </a:p>
        </p:txBody>
      </p:sp>
      <p:pic>
        <p:nvPicPr>
          <p:cNvPr id="5" name="Picture 4">
            <a:extLst>
              <a:ext uri="{FF2B5EF4-FFF2-40B4-BE49-F238E27FC236}">
                <a16:creationId xmlns:a16="http://schemas.microsoft.com/office/drawing/2014/main" id="{484B2AD4-238A-5275-DC2C-BFD678CBEBFF}"/>
              </a:ext>
            </a:extLst>
          </p:cNvPr>
          <p:cNvPicPr>
            <a:picLocks noChangeAspect="1"/>
          </p:cNvPicPr>
          <p:nvPr/>
        </p:nvPicPr>
        <p:blipFill>
          <a:blip r:embed="rId4"/>
          <a:stretch>
            <a:fillRect/>
          </a:stretch>
        </p:blipFill>
        <p:spPr>
          <a:xfrm>
            <a:off x="4724206" y="4026077"/>
            <a:ext cx="3676650" cy="2838450"/>
          </a:xfrm>
          <a:prstGeom prst="rect">
            <a:avLst/>
          </a:prstGeom>
        </p:spPr>
      </p:pic>
      <p:pic>
        <p:nvPicPr>
          <p:cNvPr id="6" name="Picture 5"/>
          <p:cNvPicPr>
            <a:picLocks noChangeAspect="1"/>
          </p:cNvPicPr>
          <p:nvPr/>
        </p:nvPicPr>
        <p:blipFill>
          <a:blip r:embed="rId5"/>
          <a:stretch>
            <a:fillRect/>
          </a:stretch>
        </p:blipFill>
        <p:spPr>
          <a:xfrm>
            <a:off x="253976" y="1999394"/>
            <a:ext cx="5467350" cy="1123950"/>
          </a:xfrm>
          <a:prstGeom prst="rect">
            <a:avLst/>
          </a:prstGeom>
        </p:spPr>
      </p:pic>
    </p:spTree>
    <p:extLst>
      <p:ext uri="{BB962C8B-B14F-4D97-AF65-F5344CB8AC3E}">
        <p14:creationId xmlns:p14="http://schemas.microsoft.com/office/powerpoint/2010/main" val="2957583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Package Sensitivity Matrix with associated info</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028901"/>
            <a:ext cx="10264683" cy="1754326"/>
          </a:xfrm>
          <a:prstGeom prst="rect">
            <a:avLst/>
          </a:prstGeom>
        </p:spPr>
        <p:txBody>
          <a:bodyPr wrap="square">
            <a:spAutoFit/>
          </a:bodyPr>
          <a:lstStyle/>
          <a:p>
            <a:r>
              <a:rPr lang="en-US" b="1" dirty="0">
                <a:latin typeface="+mj-lt"/>
                <a:cs typeface="Arial" panose="020B0604020202020204" pitchFamily="34" charset="0"/>
              </a:rPr>
              <a:t>5. Arrange A to have the same measurement list structure as the data:</a:t>
            </a:r>
          </a:p>
          <a:p>
            <a:endParaRPr lang="en-US" dirty="0">
              <a:latin typeface="+mj-lt"/>
              <a:cs typeface="Courier New" panose="02070309020205020404" pitchFamily="49" charset="0"/>
            </a:endParaRPr>
          </a:p>
          <a:p>
            <a:endParaRPr lang="en-US" dirty="0">
              <a:latin typeface="+mj-lt"/>
              <a:cs typeface="Courier New" panose="02070309020205020404" pitchFamily="49" charset="0"/>
            </a:endParaRPr>
          </a:p>
          <a:p>
            <a:endParaRPr lang="en-US" dirty="0">
              <a:latin typeface="+mj-lt"/>
              <a:cs typeface="Courier New" panose="02070309020205020404" pitchFamily="49" charset="0"/>
            </a:endParaRPr>
          </a:p>
          <a:p>
            <a:endParaRPr lang="en-US" dirty="0">
              <a:latin typeface="+mj-lt"/>
              <a:cs typeface="Courier New" panose="02070309020205020404" pitchFamily="49" charset="0"/>
            </a:endParaRPr>
          </a:p>
          <a:p>
            <a:r>
              <a:rPr lang="en-US" b="1" dirty="0">
                <a:latin typeface="+mj-lt"/>
                <a:cs typeface="Arial" panose="020B0604020202020204" pitchFamily="34" charset="0"/>
              </a:rPr>
              <a:t>6. Place spatial information about light model in </a:t>
            </a:r>
            <a:r>
              <a:rPr lang="en-US" b="1" dirty="0" err="1">
                <a:latin typeface="+mj-lt"/>
                <a:cs typeface="Arial" panose="020B0604020202020204" pitchFamily="34" charset="0"/>
              </a:rPr>
              <a:t>infoHD.tissue</a:t>
            </a:r>
            <a:r>
              <a:rPr lang="en-US" b="1" dirty="0">
                <a:latin typeface="+mj-lt"/>
                <a:cs typeface="Arial" panose="020B0604020202020204" pitchFamily="34" charset="0"/>
              </a:rPr>
              <a:t> structure:</a:t>
            </a:r>
          </a:p>
        </p:txBody>
      </p:sp>
      <p:sp>
        <p:nvSpPr>
          <p:cNvPr id="14" name="Right Brace 13">
            <a:extLst>
              <a:ext uri="{FF2B5EF4-FFF2-40B4-BE49-F238E27FC236}">
                <a16:creationId xmlns:a16="http://schemas.microsoft.com/office/drawing/2014/main" id="{4026623C-89D2-5738-3DDF-D67262081AF8}"/>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16FA7769-0030-6A00-2506-9E53814B2771}"/>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id="{EC733EEA-3144-F7EC-5D2A-BF7FE38CDE3B}"/>
              </a:ext>
            </a:extLst>
          </p:cNvPr>
          <p:cNvSpPr>
            <a:spLocks noGrp="1"/>
          </p:cNvSpPr>
          <p:nvPr>
            <p:ph type="sldNum" sz="quarter" idx="12"/>
          </p:nvPr>
        </p:nvSpPr>
        <p:spPr/>
        <p:txBody>
          <a:bodyPr/>
          <a:lstStyle/>
          <a:p>
            <a:fld id="{A6EA515B-EB3D-473C-ADE9-FD8348C61D57}" type="slidenum">
              <a:rPr lang="en-US" smtClean="0"/>
              <a:t>34</a:t>
            </a:fld>
            <a:endParaRPr lang="en-US"/>
          </a:p>
        </p:txBody>
      </p:sp>
      <p:pic>
        <p:nvPicPr>
          <p:cNvPr id="3" name="Picture 2"/>
          <p:cNvPicPr>
            <a:picLocks noChangeAspect="1"/>
          </p:cNvPicPr>
          <p:nvPr/>
        </p:nvPicPr>
        <p:blipFill>
          <a:blip r:embed="rId2"/>
          <a:stretch>
            <a:fillRect/>
          </a:stretch>
        </p:blipFill>
        <p:spPr>
          <a:xfrm>
            <a:off x="516310" y="3271433"/>
            <a:ext cx="5153025" cy="2647950"/>
          </a:xfrm>
          <a:prstGeom prst="rect">
            <a:avLst/>
          </a:prstGeom>
        </p:spPr>
      </p:pic>
      <p:pic>
        <p:nvPicPr>
          <p:cNvPr id="4" name="Picture 3"/>
          <p:cNvPicPr>
            <a:picLocks noChangeAspect="1"/>
          </p:cNvPicPr>
          <p:nvPr/>
        </p:nvPicPr>
        <p:blipFill>
          <a:blip r:embed="rId3"/>
          <a:stretch>
            <a:fillRect/>
          </a:stretch>
        </p:blipFill>
        <p:spPr>
          <a:xfrm>
            <a:off x="516310" y="1787048"/>
            <a:ext cx="5153025" cy="400050"/>
          </a:xfrm>
          <a:prstGeom prst="rect">
            <a:avLst/>
          </a:prstGeom>
        </p:spPr>
      </p:pic>
    </p:spTree>
    <p:extLst>
      <p:ext uri="{BB962C8B-B14F-4D97-AF65-F5344CB8AC3E}">
        <p14:creationId xmlns:p14="http://schemas.microsoft.com/office/powerpoint/2010/main" val="6388968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8279" y="3124426"/>
            <a:ext cx="8001000" cy="2162175"/>
          </a:xfrm>
          <a:prstGeom prst="rect">
            <a:avLst/>
          </a:prstGeom>
        </p:spPr>
      </p:pic>
      <p:pic>
        <p:nvPicPr>
          <p:cNvPr id="6" name="Picture 5">
            <a:extLst>
              <a:ext uri="{FF2B5EF4-FFF2-40B4-BE49-F238E27FC236}">
                <a16:creationId xmlns:a16="http://schemas.microsoft.com/office/drawing/2014/main" id="{5879BE47-12E1-7007-D010-EB2B31CBCDFA}"/>
              </a:ext>
            </a:extLst>
          </p:cNvPr>
          <p:cNvPicPr>
            <a:picLocks noChangeAspect="1"/>
          </p:cNvPicPr>
          <p:nvPr/>
        </p:nvPicPr>
        <p:blipFill>
          <a:blip r:embed="rId3"/>
          <a:stretch>
            <a:fillRect/>
          </a:stretch>
        </p:blipFill>
        <p:spPr>
          <a:xfrm>
            <a:off x="5089388" y="4396192"/>
            <a:ext cx="2867803" cy="2214003"/>
          </a:xfrm>
          <a:prstGeom prst="rect">
            <a:avLst/>
          </a:prstGeom>
        </p:spPr>
      </p:pic>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Package Sensitivity Matrix with associated info</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153507"/>
            <a:ext cx="8781508" cy="1754326"/>
          </a:xfrm>
          <a:prstGeom prst="rect">
            <a:avLst/>
          </a:prstGeom>
        </p:spPr>
        <p:txBody>
          <a:bodyPr wrap="square">
            <a:spAutoFit/>
          </a:bodyPr>
          <a:lstStyle/>
          <a:p>
            <a:r>
              <a:rPr lang="en-US" b="1" dirty="0">
                <a:latin typeface="+mj-lt"/>
                <a:cs typeface="Arial" panose="020B0604020202020204" pitchFamily="34" charset="0"/>
              </a:rPr>
              <a:t>6. Package and save A where all source-detector separations are less than 5cm</a:t>
            </a:r>
          </a:p>
          <a:p>
            <a:endParaRPr lang="en-US" b="1" dirty="0">
              <a:latin typeface="+mj-lt"/>
              <a:cs typeface="Arial" panose="020B0604020202020204" pitchFamily="34" charset="0"/>
            </a:endParaRPr>
          </a:p>
          <a:p>
            <a:r>
              <a:rPr lang="en-US" b="1" i="0" dirty="0">
                <a:effectLst/>
                <a:latin typeface="+mj-lt"/>
                <a:cs typeface="Arial" panose="020B0604020202020204" pitchFamily="34" charset="0"/>
              </a:rPr>
              <a:t>For sparse pads, only measurements from source-detector (SD) pairs that have a separation distance within 5cm are generally used. The </a:t>
            </a:r>
            <a:r>
              <a:rPr lang="en-US" b="1" i="0" dirty="0" err="1">
                <a:effectLst/>
                <a:latin typeface="+mj-lt"/>
                <a:cs typeface="Arial" panose="020B0604020202020204" pitchFamily="34" charset="0"/>
              </a:rPr>
              <a:t>Gsd</a:t>
            </a:r>
            <a:r>
              <a:rPr lang="en-US" b="1" i="0" dirty="0">
                <a:effectLst/>
                <a:latin typeface="+mj-lt"/>
                <a:cs typeface="Arial" panose="020B0604020202020204" pitchFamily="34" charset="0"/>
              </a:rPr>
              <a:t> vs </a:t>
            </a:r>
            <a:r>
              <a:rPr lang="en-US" b="1" i="0" dirty="0" err="1">
                <a:effectLst/>
                <a:latin typeface="+mj-lt"/>
                <a:cs typeface="Arial" panose="020B0604020202020204" pitchFamily="34" charset="0"/>
              </a:rPr>
              <a:t>Rsd</a:t>
            </a:r>
            <a:r>
              <a:rPr lang="en-US" b="1" i="0" dirty="0">
                <a:effectLst/>
                <a:latin typeface="+mj-lt"/>
                <a:cs typeface="Arial" panose="020B0604020202020204" pitchFamily="34" charset="0"/>
              </a:rPr>
              <a:t> scatterplot is a helpful tool for visualizing what measurements meet the 5cm cutoff. A red box has been placed around the measurements within the 5cm cutoff.</a:t>
            </a:r>
            <a:endParaRPr lang="en-US" b="1" dirty="0">
              <a:latin typeface="+mj-lt"/>
              <a:cs typeface="Arial" panose="020B0604020202020204" pitchFamily="34" charset="0"/>
            </a:endParaRPr>
          </a:p>
        </p:txBody>
      </p:sp>
      <p:sp>
        <p:nvSpPr>
          <p:cNvPr id="14" name="Right Brace 13">
            <a:extLst>
              <a:ext uri="{FF2B5EF4-FFF2-40B4-BE49-F238E27FC236}">
                <a16:creationId xmlns:a16="http://schemas.microsoft.com/office/drawing/2014/main" id="{4026623C-89D2-5738-3DDF-D67262081AF8}"/>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16FA7769-0030-6A00-2506-9E53814B2771}"/>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id="{07C7797B-8C7A-BEAF-AF0E-4882E46F4CEE}"/>
              </a:ext>
            </a:extLst>
          </p:cNvPr>
          <p:cNvSpPr>
            <a:spLocks noGrp="1"/>
          </p:cNvSpPr>
          <p:nvPr>
            <p:ph type="sldNum" sz="quarter" idx="12"/>
          </p:nvPr>
        </p:nvSpPr>
        <p:spPr/>
        <p:txBody>
          <a:bodyPr/>
          <a:lstStyle/>
          <a:p>
            <a:fld id="{A6EA515B-EB3D-473C-ADE9-FD8348C61D57}" type="slidenum">
              <a:rPr lang="en-US" smtClean="0"/>
              <a:t>35</a:t>
            </a:fld>
            <a:endParaRPr lang="en-US"/>
          </a:p>
        </p:txBody>
      </p:sp>
      <p:sp>
        <p:nvSpPr>
          <p:cNvPr id="4" name="TextBox 3">
            <a:extLst>
              <a:ext uri="{FF2B5EF4-FFF2-40B4-BE49-F238E27FC236}">
                <a16:creationId xmlns:a16="http://schemas.microsoft.com/office/drawing/2014/main" id="{7D6F5B65-5758-B746-8FED-34BE075124BB}"/>
              </a:ext>
            </a:extLst>
          </p:cNvPr>
          <p:cNvSpPr txBox="1"/>
          <p:nvPr/>
        </p:nvSpPr>
        <p:spPr>
          <a:xfrm>
            <a:off x="5967689" y="4088415"/>
            <a:ext cx="1023037" cy="307777"/>
          </a:xfrm>
          <a:prstGeom prst="rect">
            <a:avLst/>
          </a:prstGeom>
          <a:noFill/>
        </p:spPr>
        <p:txBody>
          <a:bodyPr wrap="none" rtlCol="0">
            <a:spAutoFit/>
          </a:bodyPr>
          <a:lstStyle/>
          <a:p>
            <a:r>
              <a:rPr lang="en-US" sz="1400" dirty="0" err="1">
                <a:solidFill>
                  <a:schemeClr val="bg1"/>
                </a:solidFill>
                <a:latin typeface="+mj-lt"/>
                <a:cs typeface="Arial" panose="020B0604020202020204" pitchFamily="34" charset="0"/>
              </a:rPr>
              <a:t>Gsd</a:t>
            </a:r>
            <a:r>
              <a:rPr lang="en-US" sz="1400" dirty="0">
                <a:solidFill>
                  <a:schemeClr val="bg1"/>
                </a:solidFill>
                <a:latin typeface="+mj-lt"/>
                <a:cs typeface="Arial" panose="020B0604020202020204" pitchFamily="34" charset="0"/>
              </a:rPr>
              <a:t> vs </a:t>
            </a:r>
            <a:r>
              <a:rPr lang="en-US" sz="1400" dirty="0" err="1">
                <a:solidFill>
                  <a:schemeClr val="bg1"/>
                </a:solidFill>
                <a:latin typeface="+mj-lt"/>
                <a:cs typeface="Arial" panose="020B0604020202020204" pitchFamily="34" charset="0"/>
              </a:rPr>
              <a:t>Rsd</a:t>
            </a:r>
            <a:endParaRPr lang="en-US" sz="1400" dirty="0">
              <a:solidFill>
                <a:schemeClr val="bg1"/>
              </a:solidFill>
              <a:latin typeface="+mj-lt"/>
              <a:cs typeface="Arial" panose="020B0604020202020204" pitchFamily="34" charset="0"/>
            </a:endParaRPr>
          </a:p>
        </p:txBody>
      </p:sp>
      <p:sp>
        <p:nvSpPr>
          <p:cNvPr id="5" name="Rectangle 4">
            <a:extLst>
              <a:ext uri="{FF2B5EF4-FFF2-40B4-BE49-F238E27FC236}">
                <a16:creationId xmlns:a16="http://schemas.microsoft.com/office/drawing/2014/main" id="{ADD4EB97-6B6A-8212-BB62-F56766A9160D}"/>
              </a:ext>
            </a:extLst>
          </p:cNvPr>
          <p:cNvSpPr/>
          <p:nvPr/>
        </p:nvSpPr>
        <p:spPr>
          <a:xfrm>
            <a:off x="5967689" y="4569700"/>
            <a:ext cx="723858" cy="6318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47548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Validate the sensitivity (1 of 2)</a:t>
            </a:r>
          </a:p>
        </p:txBody>
      </p:sp>
      <p:sp>
        <p:nvSpPr>
          <p:cNvPr id="4" name="Rectangle 3"/>
          <p:cNvSpPr/>
          <p:nvPr/>
        </p:nvSpPr>
        <p:spPr>
          <a:xfrm>
            <a:off x="148280" y="1150202"/>
            <a:ext cx="8492369" cy="369332"/>
          </a:xfrm>
          <a:prstGeom prst="rect">
            <a:avLst/>
          </a:prstGeom>
        </p:spPr>
        <p:txBody>
          <a:bodyPr wrap="square">
            <a:spAutoFit/>
          </a:bodyPr>
          <a:lstStyle/>
          <a:p>
            <a:r>
              <a:rPr lang="en-US" b="1" dirty="0">
                <a:latin typeface="+mj-lt"/>
                <a:cs typeface="Arial" panose="020B0604020202020204" pitchFamily="34" charset="0"/>
              </a:rPr>
              <a:t>Visualize an example measurement’s sensitivity</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27" name="Right Brace 26">
            <a:extLst>
              <a:ext uri="{FF2B5EF4-FFF2-40B4-BE49-F238E27FC236}">
                <a16:creationId xmlns:a16="http://schemas.microsoft.com/office/drawing/2014/main" id="{46D2141A-B967-F865-2D09-672CDDBC2224}"/>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12A99C4E-4D38-6D05-1C54-E4CFA3D190EB}"/>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5" name="Rectangle 4"/>
          <p:cNvSpPr/>
          <p:nvPr/>
        </p:nvSpPr>
        <p:spPr>
          <a:xfrm>
            <a:off x="3472968" y="3702566"/>
            <a:ext cx="2749471"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NN1: source 1 detector 1</a:t>
            </a:r>
            <a:endParaRPr lang="en-US" dirty="0"/>
          </a:p>
        </p:txBody>
      </p:sp>
      <p:sp>
        <p:nvSpPr>
          <p:cNvPr id="6" name="Slide Number Placeholder 5">
            <a:extLst>
              <a:ext uri="{FF2B5EF4-FFF2-40B4-BE49-F238E27FC236}">
                <a16:creationId xmlns:a16="http://schemas.microsoft.com/office/drawing/2014/main" id="{508C762A-96D3-7C3E-F783-F3A4E2302A90}"/>
              </a:ext>
            </a:extLst>
          </p:cNvPr>
          <p:cNvSpPr>
            <a:spLocks noGrp="1"/>
          </p:cNvSpPr>
          <p:nvPr>
            <p:ph type="sldNum" sz="quarter" idx="12"/>
          </p:nvPr>
        </p:nvSpPr>
        <p:spPr/>
        <p:txBody>
          <a:bodyPr/>
          <a:lstStyle/>
          <a:p>
            <a:fld id="{A6EA515B-EB3D-473C-ADE9-FD8348C61D57}" type="slidenum">
              <a:rPr lang="en-US" smtClean="0"/>
              <a:t>36</a:t>
            </a:fld>
            <a:endParaRPr lang="en-US"/>
          </a:p>
        </p:txBody>
      </p:sp>
      <p:pic>
        <p:nvPicPr>
          <p:cNvPr id="7" name="Picture 6">
            <a:extLst>
              <a:ext uri="{FF2B5EF4-FFF2-40B4-BE49-F238E27FC236}">
                <a16:creationId xmlns:a16="http://schemas.microsoft.com/office/drawing/2014/main" id="{976C62EE-DA4F-E584-4608-0F57E6F033EE}"/>
              </a:ext>
            </a:extLst>
          </p:cNvPr>
          <p:cNvPicPr>
            <a:picLocks noChangeAspect="1"/>
          </p:cNvPicPr>
          <p:nvPr/>
        </p:nvPicPr>
        <p:blipFill>
          <a:blip r:embed="rId2"/>
          <a:stretch>
            <a:fillRect/>
          </a:stretch>
        </p:blipFill>
        <p:spPr>
          <a:xfrm>
            <a:off x="1237728" y="4027563"/>
            <a:ext cx="7219950" cy="2619375"/>
          </a:xfrm>
          <a:prstGeom prst="rect">
            <a:avLst/>
          </a:prstGeom>
        </p:spPr>
      </p:pic>
      <p:pic>
        <p:nvPicPr>
          <p:cNvPr id="2" name="Picture 1"/>
          <p:cNvPicPr>
            <a:picLocks noChangeAspect="1"/>
          </p:cNvPicPr>
          <p:nvPr/>
        </p:nvPicPr>
        <p:blipFill>
          <a:blip r:embed="rId3"/>
          <a:stretch>
            <a:fillRect/>
          </a:stretch>
        </p:blipFill>
        <p:spPr>
          <a:xfrm>
            <a:off x="226163" y="1764802"/>
            <a:ext cx="5838825" cy="1400175"/>
          </a:xfrm>
          <a:prstGeom prst="rect">
            <a:avLst/>
          </a:prstGeom>
        </p:spPr>
      </p:pic>
    </p:spTree>
    <p:extLst>
      <p:ext uri="{BB962C8B-B14F-4D97-AF65-F5344CB8AC3E}">
        <p14:creationId xmlns:p14="http://schemas.microsoft.com/office/powerpoint/2010/main" val="3470508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Validate the sensitivity (2 of 2)</a:t>
            </a:r>
          </a:p>
        </p:txBody>
      </p:sp>
      <p:sp>
        <p:nvSpPr>
          <p:cNvPr id="4" name="Rectangle 3"/>
          <p:cNvSpPr/>
          <p:nvPr/>
        </p:nvSpPr>
        <p:spPr>
          <a:xfrm>
            <a:off x="148280" y="1150202"/>
            <a:ext cx="849236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Visualize the flat field reconstruction</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26" name="Right Brace 25">
            <a:extLst>
              <a:ext uri="{FF2B5EF4-FFF2-40B4-BE49-F238E27FC236}">
                <a16:creationId xmlns:a16="http://schemas.microsoft.com/office/drawing/2014/main" id="{1857A072-B9AB-F8E0-A86D-8F5C6E5BEA2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5C8DFDEC-23EA-492F-77D3-42AB811D2377}"/>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id="{34545E64-77A1-F776-2E5C-C90FF00A3EBB}"/>
              </a:ext>
            </a:extLst>
          </p:cNvPr>
          <p:cNvSpPr>
            <a:spLocks noGrp="1"/>
          </p:cNvSpPr>
          <p:nvPr>
            <p:ph type="sldNum" sz="quarter" idx="12"/>
          </p:nvPr>
        </p:nvSpPr>
        <p:spPr/>
        <p:txBody>
          <a:bodyPr/>
          <a:lstStyle/>
          <a:p>
            <a:fld id="{A6EA515B-EB3D-473C-ADE9-FD8348C61D57}" type="slidenum">
              <a:rPr lang="en-US" smtClean="0"/>
              <a:t>37</a:t>
            </a:fld>
            <a:endParaRPr lang="en-US"/>
          </a:p>
        </p:txBody>
      </p:sp>
      <p:pic>
        <p:nvPicPr>
          <p:cNvPr id="5" name="Picture 4">
            <a:extLst>
              <a:ext uri="{FF2B5EF4-FFF2-40B4-BE49-F238E27FC236}">
                <a16:creationId xmlns:a16="http://schemas.microsoft.com/office/drawing/2014/main" id="{76E6C5BC-3BA3-4131-5F90-4E4E1D126155}"/>
              </a:ext>
            </a:extLst>
          </p:cNvPr>
          <p:cNvPicPr>
            <a:picLocks noChangeAspect="1"/>
          </p:cNvPicPr>
          <p:nvPr/>
        </p:nvPicPr>
        <p:blipFill>
          <a:blip r:embed="rId2"/>
          <a:stretch>
            <a:fillRect/>
          </a:stretch>
        </p:blipFill>
        <p:spPr>
          <a:xfrm>
            <a:off x="703878" y="4144607"/>
            <a:ext cx="7219950" cy="2619375"/>
          </a:xfrm>
          <a:prstGeom prst="rect">
            <a:avLst/>
          </a:prstGeom>
        </p:spPr>
      </p:pic>
      <p:pic>
        <p:nvPicPr>
          <p:cNvPr id="3" name="Picture 2"/>
          <p:cNvPicPr>
            <a:picLocks noChangeAspect="1"/>
          </p:cNvPicPr>
          <p:nvPr/>
        </p:nvPicPr>
        <p:blipFill>
          <a:blip r:embed="rId3"/>
          <a:stretch>
            <a:fillRect/>
          </a:stretch>
        </p:blipFill>
        <p:spPr>
          <a:xfrm>
            <a:off x="222156" y="1800793"/>
            <a:ext cx="3876675" cy="1524000"/>
          </a:xfrm>
          <a:prstGeom prst="rect">
            <a:avLst/>
          </a:prstGeom>
        </p:spPr>
      </p:pic>
    </p:spTree>
    <p:extLst>
      <p:ext uri="{BB962C8B-B14F-4D97-AF65-F5344CB8AC3E}">
        <p14:creationId xmlns:p14="http://schemas.microsoft.com/office/powerpoint/2010/main" val="9029628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3EE0C76-9FEB-321F-95E2-C1633936220A}"/>
              </a:ext>
            </a:extLst>
          </p:cNvPr>
          <p:cNvPicPr>
            <a:picLocks noChangeAspect="1"/>
          </p:cNvPicPr>
          <p:nvPr/>
        </p:nvPicPr>
        <p:blipFill>
          <a:blip r:embed="rId2"/>
          <a:stretch>
            <a:fillRect/>
          </a:stretch>
        </p:blipFill>
        <p:spPr>
          <a:xfrm>
            <a:off x="6546441" y="2160638"/>
            <a:ext cx="2596923" cy="3000998"/>
          </a:xfrm>
          <a:prstGeom prst="rect">
            <a:avLst/>
          </a:prstGeom>
        </p:spPr>
      </p:pic>
      <p:sp>
        <p:nvSpPr>
          <p:cNvPr id="13" name="Title 1"/>
          <p:cNvSpPr txBox="1">
            <a:spLocks/>
          </p:cNvSpPr>
          <p:nvPr/>
        </p:nvSpPr>
        <p:spPr>
          <a:xfrm>
            <a:off x="0" y="0"/>
            <a:ext cx="12192000" cy="586035"/>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Put it all together</a:t>
            </a:r>
          </a:p>
        </p:txBody>
      </p:sp>
      <p:sp>
        <p:nvSpPr>
          <p:cNvPr id="4" name="Rectangle 3"/>
          <p:cNvSpPr/>
          <p:nvPr/>
        </p:nvSpPr>
        <p:spPr>
          <a:xfrm>
            <a:off x="148280" y="562761"/>
            <a:ext cx="8492369" cy="646331"/>
          </a:xfrm>
          <a:prstGeom prst="rect">
            <a:avLst/>
          </a:prstGeom>
        </p:spPr>
        <p:txBody>
          <a:bodyPr wrap="square">
            <a:spAutoFit/>
          </a:bodyPr>
          <a:lstStyle/>
          <a:p>
            <a:r>
              <a:rPr lang="en-US" b="1" dirty="0">
                <a:latin typeface="+mj-lt"/>
                <a:cs typeface="Arial" panose="020B0604020202020204" pitchFamily="34" charset="0"/>
              </a:rPr>
              <a:t>As a final check, let’s visualize the alignment of the LD mesh, HD mesh, optode array, and cortical meshes all together</a:t>
            </a:r>
          </a:p>
        </p:txBody>
      </p:sp>
      <p:sp>
        <p:nvSpPr>
          <p:cNvPr id="2" name="Slide Number Placeholder 1">
            <a:extLst>
              <a:ext uri="{FF2B5EF4-FFF2-40B4-BE49-F238E27FC236}">
                <a16:creationId xmlns:a16="http://schemas.microsoft.com/office/drawing/2014/main" id="{11323CEA-5CD8-885F-57B3-1DF40D6AED58}"/>
              </a:ext>
            </a:extLst>
          </p:cNvPr>
          <p:cNvSpPr>
            <a:spLocks noGrp="1"/>
          </p:cNvSpPr>
          <p:nvPr>
            <p:ph type="sldNum" sz="quarter" idx="12"/>
          </p:nvPr>
        </p:nvSpPr>
        <p:spPr/>
        <p:txBody>
          <a:bodyPr/>
          <a:lstStyle/>
          <a:p>
            <a:fld id="{A6EA515B-EB3D-473C-ADE9-FD8348C61D57}" type="slidenum">
              <a:rPr lang="en-US" smtClean="0">
                <a:latin typeface="+mj-lt"/>
              </a:rPr>
              <a:t>38</a:t>
            </a:fld>
            <a:endParaRPr lang="en-US">
              <a:latin typeface="+mj-lt"/>
            </a:endParaRPr>
          </a:p>
        </p:txBody>
      </p:sp>
      <p:pic>
        <p:nvPicPr>
          <p:cNvPr id="5" name="Picture 4">
            <a:extLst>
              <a:ext uri="{FF2B5EF4-FFF2-40B4-BE49-F238E27FC236}">
                <a16:creationId xmlns:a16="http://schemas.microsoft.com/office/drawing/2014/main" id="{CCCC02B4-2870-9A16-03CB-971BBD8C0159}"/>
              </a:ext>
            </a:extLst>
          </p:cNvPr>
          <p:cNvPicPr>
            <a:picLocks noChangeAspect="1"/>
          </p:cNvPicPr>
          <p:nvPr/>
        </p:nvPicPr>
        <p:blipFill>
          <a:blip r:embed="rId3"/>
          <a:stretch>
            <a:fillRect/>
          </a:stretch>
        </p:blipFill>
        <p:spPr>
          <a:xfrm>
            <a:off x="9143365" y="695232"/>
            <a:ext cx="3048634" cy="2635798"/>
          </a:xfrm>
          <a:prstGeom prst="rect">
            <a:avLst/>
          </a:prstGeom>
        </p:spPr>
      </p:pic>
      <p:pic>
        <p:nvPicPr>
          <p:cNvPr id="7" name="Picture 6">
            <a:extLst>
              <a:ext uri="{FF2B5EF4-FFF2-40B4-BE49-F238E27FC236}">
                <a16:creationId xmlns:a16="http://schemas.microsoft.com/office/drawing/2014/main" id="{5065BF1C-D29D-3C8D-2FE2-753BE5A71D84}"/>
              </a:ext>
            </a:extLst>
          </p:cNvPr>
          <p:cNvPicPr>
            <a:picLocks noChangeAspect="1"/>
          </p:cNvPicPr>
          <p:nvPr/>
        </p:nvPicPr>
        <p:blipFill>
          <a:blip r:embed="rId4"/>
          <a:stretch>
            <a:fillRect/>
          </a:stretch>
        </p:blipFill>
        <p:spPr>
          <a:xfrm>
            <a:off x="9143365" y="3804844"/>
            <a:ext cx="3048633" cy="3000998"/>
          </a:xfrm>
          <a:prstGeom prst="rect">
            <a:avLst/>
          </a:prstGeom>
        </p:spPr>
      </p:pic>
      <p:sp>
        <p:nvSpPr>
          <p:cNvPr id="10" name="TextBox 9">
            <a:extLst>
              <a:ext uri="{FF2B5EF4-FFF2-40B4-BE49-F238E27FC236}">
                <a16:creationId xmlns:a16="http://schemas.microsoft.com/office/drawing/2014/main" id="{F0722D59-B373-8509-4BCD-D6483B06598F}"/>
              </a:ext>
            </a:extLst>
          </p:cNvPr>
          <p:cNvSpPr txBox="1"/>
          <p:nvPr/>
        </p:nvSpPr>
        <p:spPr>
          <a:xfrm>
            <a:off x="10069632" y="355857"/>
            <a:ext cx="1196097" cy="307777"/>
          </a:xfrm>
          <a:prstGeom prst="rect">
            <a:avLst/>
          </a:prstGeom>
          <a:noFill/>
        </p:spPr>
        <p:txBody>
          <a:bodyPr wrap="none" rtlCol="0">
            <a:spAutoFit/>
          </a:bodyPr>
          <a:lstStyle/>
          <a:p>
            <a:r>
              <a:rPr lang="en-US" sz="1400" dirty="0">
                <a:latin typeface="+mj-lt"/>
              </a:rPr>
              <a:t>Lateral View</a:t>
            </a:r>
          </a:p>
        </p:txBody>
      </p:sp>
      <p:sp>
        <p:nvSpPr>
          <p:cNvPr id="11" name="TextBox 10">
            <a:extLst>
              <a:ext uri="{FF2B5EF4-FFF2-40B4-BE49-F238E27FC236}">
                <a16:creationId xmlns:a16="http://schemas.microsoft.com/office/drawing/2014/main" id="{EB32DDC8-58C9-9B07-B65F-EC8DF7CB28FB}"/>
              </a:ext>
            </a:extLst>
          </p:cNvPr>
          <p:cNvSpPr txBox="1"/>
          <p:nvPr/>
        </p:nvSpPr>
        <p:spPr>
          <a:xfrm>
            <a:off x="7284524" y="1810818"/>
            <a:ext cx="1120756" cy="307777"/>
          </a:xfrm>
          <a:prstGeom prst="rect">
            <a:avLst/>
          </a:prstGeom>
          <a:noFill/>
        </p:spPr>
        <p:txBody>
          <a:bodyPr wrap="none" rtlCol="0">
            <a:spAutoFit/>
          </a:bodyPr>
          <a:lstStyle/>
          <a:p>
            <a:r>
              <a:rPr lang="en-US" sz="1400" dirty="0">
                <a:latin typeface="+mj-lt"/>
              </a:rPr>
              <a:t>Dorsal View</a:t>
            </a:r>
          </a:p>
        </p:txBody>
      </p:sp>
      <p:sp>
        <p:nvSpPr>
          <p:cNvPr id="12" name="TextBox 11">
            <a:extLst>
              <a:ext uri="{FF2B5EF4-FFF2-40B4-BE49-F238E27FC236}">
                <a16:creationId xmlns:a16="http://schemas.microsoft.com/office/drawing/2014/main" id="{DB229F87-1CF2-E6CC-C524-C017FE042B9A}"/>
              </a:ext>
            </a:extLst>
          </p:cNvPr>
          <p:cNvSpPr txBox="1"/>
          <p:nvPr/>
        </p:nvSpPr>
        <p:spPr>
          <a:xfrm>
            <a:off x="9997689" y="3495921"/>
            <a:ext cx="1339982" cy="307777"/>
          </a:xfrm>
          <a:prstGeom prst="rect">
            <a:avLst/>
          </a:prstGeom>
          <a:noFill/>
        </p:spPr>
        <p:txBody>
          <a:bodyPr wrap="none" rtlCol="0">
            <a:spAutoFit/>
          </a:bodyPr>
          <a:lstStyle/>
          <a:p>
            <a:r>
              <a:rPr lang="en-US" sz="1400" dirty="0">
                <a:latin typeface="+mj-lt"/>
              </a:rPr>
              <a:t>Posterior View</a:t>
            </a:r>
          </a:p>
        </p:txBody>
      </p:sp>
      <p:pic>
        <p:nvPicPr>
          <p:cNvPr id="3" name="Picture 2"/>
          <p:cNvPicPr>
            <a:picLocks noChangeAspect="1"/>
          </p:cNvPicPr>
          <p:nvPr/>
        </p:nvPicPr>
        <p:blipFill>
          <a:blip r:embed="rId5"/>
          <a:stretch>
            <a:fillRect/>
          </a:stretch>
        </p:blipFill>
        <p:spPr>
          <a:xfrm>
            <a:off x="219075" y="1527537"/>
            <a:ext cx="5876925" cy="4267200"/>
          </a:xfrm>
          <a:prstGeom prst="rect">
            <a:avLst/>
          </a:prstGeom>
        </p:spPr>
      </p:pic>
    </p:spTree>
    <p:extLst>
      <p:ext uri="{BB962C8B-B14F-4D97-AF65-F5344CB8AC3E}">
        <p14:creationId xmlns:p14="http://schemas.microsoft.com/office/powerpoint/2010/main" val="9213533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dirty="0">
                <a:solidFill>
                  <a:srgbClr val="FF0000"/>
                </a:solidFill>
              </a:rPr>
              <a:t>That’s It (For Now)</a:t>
            </a:r>
          </a:p>
        </p:txBody>
      </p:sp>
      <p:sp>
        <p:nvSpPr>
          <p:cNvPr id="3" name="Content Placeholder 2"/>
          <p:cNvSpPr>
            <a:spLocks noGrp="1"/>
          </p:cNvSpPr>
          <p:nvPr>
            <p:ph idx="1"/>
          </p:nvPr>
        </p:nvSpPr>
        <p:spPr>
          <a:xfrm>
            <a:off x="636145" y="1194485"/>
            <a:ext cx="10534363" cy="5351594"/>
          </a:xfrm>
        </p:spPr>
        <p:txBody>
          <a:bodyPr>
            <a:normAutofit/>
          </a:bodyPr>
          <a:lstStyle/>
          <a:p>
            <a:r>
              <a:rPr lang="en-US" sz="2000" dirty="0">
                <a:latin typeface="+mj-lt"/>
              </a:rPr>
              <a:t>Congratulations! You have finished the </a:t>
            </a:r>
            <a:r>
              <a:rPr lang="en-US" sz="2000" dirty="0" err="1">
                <a:latin typeface="+mj-lt"/>
              </a:rPr>
              <a:t>NeuroDOT</a:t>
            </a:r>
            <a:r>
              <a:rPr lang="en-US" sz="2000" dirty="0">
                <a:latin typeface="+mj-lt"/>
              </a:rPr>
              <a:t> Light Modeling Pipeline Tutorial for the </a:t>
            </a:r>
            <a:r>
              <a:rPr lang="en-US" sz="2000" dirty="0"/>
              <a:t>32x32 </a:t>
            </a:r>
            <a:r>
              <a:rPr lang="en-US" sz="2000" dirty="0">
                <a:latin typeface="+mj-lt"/>
              </a:rPr>
              <a:t>Full Head pad using </a:t>
            </a:r>
            <a:r>
              <a:rPr lang="en-US" sz="2000" dirty="0" err="1">
                <a:latin typeface="+mj-lt"/>
              </a:rPr>
              <a:t>AlignMe</a:t>
            </a:r>
            <a:r>
              <a:rPr lang="en-US" sz="2000" dirty="0">
                <a:latin typeface="+mj-lt"/>
              </a:rPr>
              <a:t>.</a:t>
            </a:r>
          </a:p>
          <a:p>
            <a:endParaRPr lang="en-US" sz="2000" dirty="0">
              <a:latin typeface="+mj-lt"/>
            </a:endParaRPr>
          </a:p>
          <a:p>
            <a:r>
              <a:rPr lang="en-US" sz="2000" dirty="0">
                <a:latin typeface="+mj-lt"/>
              </a:rPr>
              <a:t>See other Sample Results Appendices for example visualizations of these same processing steps on the other Sample Data included in the toolbox.</a:t>
            </a:r>
          </a:p>
          <a:p>
            <a:endParaRPr lang="en-US" sz="2000" dirty="0">
              <a:latin typeface="+mj-lt"/>
            </a:endParaRPr>
          </a:p>
          <a:p>
            <a:r>
              <a:rPr lang="en-US" sz="2000" dirty="0">
                <a:latin typeface="+mj-lt"/>
              </a:rPr>
              <a:t>Also, see the </a:t>
            </a:r>
            <a:r>
              <a:rPr lang="en-US" sz="2000" dirty="0" err="1">
                <a:latin typeface="+mj-lt"/>
              </a:rPr>
              <a:t>PreProcessing</a:t>
            </a:r>
            <a:r>
              <a:rPr lang="en-US" sz="2000" dirty="0">
                <a:latin typeface="+mj-lt"/>
              </a:rPr>
              <a:t> and Reconstruction tutorials to gain a deeper understanding of the effects of altering the processing parameters. </a:t>
            </a:r>
          </a:p>
          <a:p>
            <a:pPr marL="0" indent="0">
              <a:buNone/>
            </a:pPr>
            <a:endParaRPr lang="en-US" sz="2000" dirty="0">
              <a:latin typeface="+mj-lt"/>
            </a:endParaRPr>
          </a:p>
          <a:p>
            <a:r>
              <a:rPr lang="en-US" sz="2000"/>
              <a:t>NeuroDOT Support: </a:t>
            </a:r>
            <a:r>
              <a:rPr lang="en-US" sz="2000">
                <a:hlinkClick r:id="rId2"/>
              </a:rPr>
              <a:t>neurodot-support@wustl.edu</a:t>
            </a:r>
            <a:endParaRPr lang="en-US" b="1" dirty="0">
              <a:latin typeface="+mj-lt"/>
            </a:endParaRPr>
          </a:p>
        </p:txBody>
      </p:sp>
      <p:sp>
        <p:nvSpPr>
          <p:cNvPr id="5" name="Slide Number Placeholder 4">
            <a:extLst>
              <a:ext uri="{FF2B5EF4-FFF2-40B4-BE49-F238E27FC236}">
                <a16:creationId xmlns:a16="http://schemas.microsoft.com/office/drawing/2014/main" id="{A90CD681-95B1-0F09-B405-F838B7211A28}"/>
              </a:ext>
            </a:extLst>
          </p:cNvPr>
          <p:cNvSpPr>
            <a:spLocks noGrp="1"/>
          </p:cNvSpPr>
          <p:nvPr>
            <p:ph type="sldNum" sz="quarter" idx="12"/>
          </p:nvPr>
        </p:nvSpPr>
        <p:spPr/>
        <p:txBody>
          <a:bodyPr/>
          <a:lstStyle/>
          <a:p>
            <a:fld id="{A6EA515B-EB3D-473C-ADE9-FD8348C61D57}" type="slidenum">
              <a:rPr lang="en-US" smtClean="0"/>
              <a:t>39</a:t>
            </a:fld>
            <a:endParaRPr lang="en-US"/>
          </a:p>
        </p:txBody>
      </p:sp>
    </p:spTree>
    <p:extLst>
      <p:ext uri="{BB962C8B-B14F-4D97-AF65-F5344CB8AC3E}">
        <p14:creationId xmlns:p14="http://schemas.microsoft.com/office/powerpoint/2010/main" val="458782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127000" y="1320801"/>
            <a:ext cx="11855461" cy="939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In diffuse optical tomography (DOT), arrays of optical sources and detectors are used to perform functional neuroimaging experiments on task-based or resting state modes of human brain function.</a:t>
            </a:r>
          </a:p>
        </p:txBody>
      </p:sp>
      <p:sp>
        <p:nvSpPr>
          <p:cNvPr id="2" name="Title 1"/>
          <p:cNvSpPr>
            <a:spLocks noGrp="1"/>
          </p:cNvSpPr>
          <p:nvPr>
            <p:ph type="title"/>
          </p:nvPr>
        </p:nvSpPr>
        <p:spPr>
          <a:xfrm>
            <a:off x="0" y="0"/>
            <a:ext cx="8596668" cy="1320800"/>
          </a:xfrm>
        </p:spPr>
        <p:txBody>
          <a:bodyPr/>
          <a:lstStyle/>
          <a:p>
            <a:r>
              <a:rPr lang="en-US" dirty="0">
                <a:solidFill>
                  <a:srgbClr val="FF0000"/>
                </a:solidFill>
              </a:rPr>
              <a:t>Diffuse Optical Tomography</a:t>
            </a:r>
          </a:p>
        </p:txBody>
      </p:sp>
      <p:sp>
        <p:nvSpPr>
          <p:cNvPr id="32" name="Content Placeholder 2"/>
          <p:cNvSpPr txBox="1">
            <a:spLocks/>
          </p:cNvSpPr>
          <p:nvPr/>
        </p:nvSpPr>
        <p:spPr>
          <a:xfrm>
            <a:off x="127001" y="2400300"/>
            <a:ext cx="5359400" cy="43799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Analyses are broken into several pipelines: </a:t>
            </a:r>
          </a:p>
          <a:p>
            <a:pPr lvl="1"/>
            <a:r>
              <a:rPr lang="en-US" dirty="0">
                <a:solidFill>
                  <a:srgbClr val="00B0F0"/>
                </a:solidFill>
              </a:rPr>
              <a:t>B: modeling of the tissue shape, optical property distribution, and source/detector locations</a:t>
            </a:r>
          </a:p>
          <a:p>
            <a:pPr lvl="1"/>
            <a:r>
              <a:rPr lang="en-US" dirty="0">
                <a:solidFill>
                  <a:srgbClr val="00B0F0"/>
                </a:solidFill>
              </a:rPr>
              <a:t>C: modeling of the light emission, diffusion, and detection through the head</a:t>
            </a:r>
          </a:p>
          <a:p>
            <a:pPr lvl="1"/>
            <a:r>
              <a:rPr lang="en-US" dirty="0"/>
              <a:t>D: preprocessing of the raw source-detector measurements</a:t>
            </a:r>
          </a:p>
          <a:p>
            <a:pPr lvl="1"/>
            <a:r>
              <a:rPr lang="en-US" dirty="0"/>
              <a:t>E: reconstruction and spectroscopy of the preprocessed data and light model into a functional neuroimaging volume </a:t>
            </a:r>
          </a:p>
          <a:p>
            <a:pPr lvl="1"/>
            <a:r>
              <a:rPr lang="en-US" dirty="0"/>
              <a:t>F: post-processing analysis of these results.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3" name="Slide Number Placeholder 2">
            <a:extLst>
              <a:ext uri="{FF2B5EF4-FFF2-40B4-BE49-F238E27FC236}">
                <a16:creationId xmlns:a16="http://schemas.microsoft.com/office/drawing/2014/main" id="{ECD007DF-F439-B5C7-D7DC-991E60D3793A}"/>
              </a:ext>
            </a:extLst>
          </p:cNvPr>
          <p:cNvSpPr>
            <a:spLocks noGrp="1"/>
          </p:cNvSpPr>
          <p:nvPr>
            <p:ph type="sldNum" sz="quarter" idx="12"/>
          </p:nvPr>
        </p:nvSpPr>
        <p:spPr/>
        <p:txBody>
          <a:bodyPr/>
          <a:lstStyle/>
          <a:p>
            <a:fld id="{A6EA515B-EB3D-473C-ADE9-FD8348C61D57}" type="slidenum">
              <a:rPr lang="en-US" smtClean="0"/>
              <a:t>4</a:t>
            </a:fld>
            <a:endParaRPr lang="en-US"/>
          </a:p>
        </p:txBody>
      </p:sp>
    </p:spTree>
    <p:extLst>
      <p:ext uri="{BB962C8B-B14F-4D97-AF65-F5344CB8AC3E}">
        <p14:creationId xmlns:p14="http://schemas.microsoft.com/office/powerpoint/2010/main" val="3486306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Light Modeling Tutorials in </a:t>
            </a:r>
            <a:r>
              <a:rPr lang="en-US" dirty="0" err="1">
                <a:solidFill>
                  <a:srgbClr val="FF0000"/>
                </a:solidFill>
              </a:rPr>
              <a:t>NeuroDOT</a:t>
            </a:r>
            <a:endParaRPr lang="en-US" dirty="0">
              <a:solidFill>
                <a:srgbClr val="FF0000"/>
              </a:solidFill>
            </a:endParaRPr>
          </a:p>
        </p:txBody>
      </p:sp>
      <p:sp>
        <p:nvSpPr>
          <p:cNvPr id="32" name="Content Placeholder 2"/>
          <p:cNvSpPr txBox="1">
            <a:spLocks/>
          </p:cNvSpPr>
          <p:nvPr/>
        </p:nvSpPr>
        <p:spPr>
          <a:xfrm>
            <a:off x="127001" y="815546"/>
            <a:ext cx="11381660" cy="75327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8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rPr>
              <a:t>NeuroDOT</a:t>
            </a: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has several different tutorials that detail how to Generate a Light Model, each with its own purpose. They’re listed below to help you figure out which version is the best for your purposes.</a:t>
            </a:r>
          </a:p>
        </p:txBody>
      </p:sp>
      <p:sp>
        <p:nvSpPr>
          <p:cNvPr id="3" name="Slide Number Placeholder 2">
            <a:extLst>
              <a:ext uri="{FF2B5EF4-FFF2-40B4-BE49-F238E27FC236}">
                <a16:creationId xmlns:a16="http://schemas.microsoft.com/office/drawing/2014/main" id="{CA945477-5A92-9588-3A64-023473E9A1C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5" name="Content Placeholder 2"/>
          <p:cNvSpPr>
            <a:spLocks noGrp="1"/>
          </p:cNvSpPr>
          <p:nvPr>
            <p:ph idx="1"/>
          </p:nvPr>
        </p:nvSpPr>
        <p:spPr>
          <a:xfrm>
            <a:off x="677334" y="1631092"/>
            <a:ext cx="5387788" cy="5226908"/>
          </a:xfrm>
        </p:spPr>
        <p:txBody>
          <a:bodyPr>
            <a:normAutofit lnSpcReduction="10000"/>
          </a:bodyPr>
          <a:lstStyle/>
          <a:p>
            <a:r>
              <a:rPr lang="en-US" sz="1600" dirty="0"/>
              <a:t>Basic Light Modeling Tutorial with </a:t>
            </a:r>
            <a:r>
              <a:rPr lang="en-US" sz="1600" dirty="0" err="1"/>
              <a:t>AlignMe</a:t>
            </a:r>
            <a:endParaRPr lang="en-US" sz="1600" dirty="0"/>
          </a:p>
          <a:p>
            <a:pPr lvl="1"/>
            <a:r>
              <a:rPr lang="en-US" sz="900" b="1" dirty="0"/>
              <a:t>PPT: </a:t>
            </a:r>
            <a:r>
              <a:rPr lang="en-US" sz="900" dirty="0"/>
              <a:t>NeuroDOT_Tutorial_Generating_a_Light_Model_Pad_24x28_With_AlignMe</a:t>
            </a:r>
          </a:p>
          <a:p>
            <a:pPr lvl="1"/>
            <a:r>
              <a:rPr lang="en-US" sz="900" b="1" dirty="0"/>
              <a:t>Script: </a:t>
            </a:r>
            <a:r>
              <a:rPr lang="en-US" sz="900" dirty="0" err="1"/>
              <a:t>Basic_Light_Modeling_with_AlignMe_Tutorial</a:t>
            </a:r>
            <a:endParaRPr lang="en-US" sz="900" dirty="0"/>
          </a:p>
          <a:p>
            <a:pPr lvl="1"/>
            <a:r>
              <a:rPr lang="en-US" sz="900" b="1" dirty="0"/>
              <a:t>Pad file: </a:t>
            </a:r>
            <a:r>
              <a:rPr lang="en-US" sz="900" dirty="0"/>
              <a:t>Pad_AdultV24x28.mat</a:t>
            </a:r>
          </a:p>
          <a:p>
            <a:r>
              <a:rPr lang="en-US" sz="1600" dirty="0"/>
              <a:t>Sparse Pad Tutorial with </a:t>
            </a:r>
            <a:r>
              <a:rPr lang="en-US" sz="1600" dirty="0" err="1"/>
              <a:t>AlignMe</a:t>
            </a:r>
            <a:endParaRPr lang="en-US" sz="1600" dirty="0"/>
          </a:p>
          <a:p>
            <a:pPr lvl="1"/>
            <a:r>
              <a:rPr lang="en-US" sz="900" b="1" dirty="0"/>
              <a:t>PPT: </a:t>
            </a:r>
            <a:r>
              <a:rPr lang="en-US" sz="900" dirty="0"/>
              <a:t>NeuroDOT_Tutorial_Generating_a_Light_Model_SparsePad_32x32_With_AlignMe</a:t>
            </a:r>
          </a:p>
          <a:p>
            <a:pPr lvl="1"/>
            <a:r>
              <a:rPr lang="en-US" sz="900" b="1" dirty="0"/>
              <a:t>Script: </a:t>
            </a:r>
            <a:r>
              <a:rPr lang="en-US" sz="900" dirty="0" err="1"/>
              <a:t>Basic_Light_Modeling_with_sparse_Pad_and_AlignMe_Tutorial</a:t>
            </a:r>
            <a:endParaRPr lang="en-US" sz="900" dirty="0"/>
          </a:p>
          <a:p>
            <a:pPr lvl="1"/>
            <a:r>
              <a:rPr lang="en-US" sz="900" b="1" dirty="0"/>
              <a:t>Pad file: </a:t>
            </a:r>
            <a:r>
              <a:rPr lang="en-US" sz="900" dirty="0"/>
              <a:t>Pad_FullHead_32x32.mat</a:t>
            </a:r>
          </a:p>
          <a:p>
            <a:r>
              <a:rPr lang="en-US" sz="1600" dirty="0"/>
              <a:t>Light Modeling with a Subset of Measurements</a:t>
            </a:r>
          </a:p>
          <a:p>
            <a:pPr lvl="1"/>
            <a:r>
              <a:rPr lang="en-US" sz="900" b="1" dirty="0"/>
              <a:t>PPT: </a:t>
            </a:r>
            <a:r>
              <a:rPr lang="en-US" sz="900" dirty="0"/>
              <a:t>NeuroDOT_Tutorial_Generating_a_Light_Model_With_Subset_of_Measurements_Pad_24x28_and_AlignMe</a:t>
            </a:r>
          </a:p>
          <a:p>
            <a:pPr lvl="1"/>
            <a:r>
              <a:rPr lang="en-US" sz="900" b="1" dirty="0"/>
              <a:t>Script: </a:t>
            </a:r>
            <a:r>
              <a:rPr lang="en-US" sz="900" dirty="0" err="1"/>
              <a:t>Light_Modeling_with_Subset_of_Measurements_and_AlignMe_Tutorial</a:t>
            </a:r>
            <a:endParaRPr lang="en-US" sz="900" dirty="0"/>
          </a:p>
          <a:p>
            <a:pPr lvl="1"/>
            <a:r>
              <a:rPr lang="en-US" sz="900" b="1" dirty="0"/>
              <a:t>Pad file: </a:t>
            </a:r>
            <a:r>
              <a:rPr lang="en-US" sz="900" dirty="0"/>
              <a:t>Pad_AdultV24x28.mat</a:t>
            </a:r>
          </a:p>
          <a:p>
            <a:r>
              <a:rPr lang="en-US" sz="1600" dirty="0"/>
              <a:t>Split Pad Tutorial</a:t>
            </a:r>
          </a:p>
          <a:p>
            <a:pPr lvl="1"/>
            <a:r>
              <a:rPr lang="en-US" sz="900" b="1" dirty="0"/>
              <a:t>PPT: </a:t>
            </a:r>
            <a:r>
              <a:rPr lang="en-US" sz="900" dirty="0"/>
              <a:t>NeuroDOT_Tutorial_Split_Pad_Light_Modeling_With_LUMO_Adult_Temporal_Pad_and_AlignMe</a:t>
            </a:r>
          </a:p>
          <a:p>
            <a:pPr lvl="1"/>
            <a:r>
              <a:rPr lang="en-US" sz="900" b="1" dirty="0"/>
              <a:t>Script: </a:t>
            </a:r>
            <a:r>
              <a:rPr lang="en-US" sz="900" dirty="0"/>
              <a:t>Split_Pad_Light_Modeling_with_LUMO_Adult_Temporal_Pad_and_AlignMe_Tutorial</a:t>
            </a:r>
          </a:p>
          <a:p>
            <a:pPr lvl="1"/>
            <a:r>
              <a:rPr lang="en-US" sz="900" b="1" dirty="0"/>
              <a:t>Pad file: </a:t>
            </a:r>
            <a:r>
              <a:rPr lang="en-US" sz="900" dirty="0" err="1"/>
              <a:t>LUMO_adult_temporal_pad.mat</a:t>
            </a:r>
            <a:endParaRPr lang="en-US" sz="900" dirty="0"/>
          </a:p>
        </p:txBody>
      </p:sp>
      <p:sp>
        <p:nvSpPr>
          <p:cNvPr id="6" name="Content Placeholder 2"/>
          <p:cNvSpPr txBox="1">
            <a:spLocks/>
          </p:cNvSpPr>
          <p:nvPr/>
        </p:nvSpPr>
        <p:spPr>
          <a:xfrm>
            <a:off x="6120873" y="1631091"/>
            <a:ext cx="5387788" cy="511036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1600" dirty="0"/>
              <a:t>Basic Light Modeling with Hummingbird</a:t>
            </a:r>
          </a:p>
          <a:p>
            <a:pPr lvl="1"/>
            <a:r>
              <a:rPr lang="en-US" sz="900" b="1" dirty="0"/>
              <a:t>PPT: </a:t>
            </a:r>
            <a:r>
              <a:rPr lang="en-US" sz="900" dirty="0"/>
              <a:t>NeuroDOT_Tutorial_Generating_a_Light_Model_Pad_24x28_With_Hummingbird</a:t>
            </a:r>
          </a:p>
          <a:p>
            <a:pPr lvl="1"/>
            <a:r>
              <a:rPr lang="en-US" sz="900" b="1" dirty="0"/>
              <a:t>Script: </a:t>
            </a:r>
            <a:r>
              <a:rPr lang="en-US" sz="900" dirty="0" err="1"/>
              <a:t>Basic_Light_Modeling_with_Hummingbird_Tutorial</a:t>
            </a:r>
            <a:endParaRPr lang="en-US" sz="900" dirty="0"/>
          </a:p>
          <a:p>
            <a:pPr lvl="1"/>
            <a:r>
              <a:rPr lang="en-US" sz="900" b="1" dirty="0"/>
              <a:t>Pad file: </a:t>
            </a:r>
            <a:r>
              <a:rPr lang="en-US" sz="900" dirty="0"/>
              <a:t>Pad_AdultV24x28.mat</a:t>
            </a:r>
            <a:endParaRPr lang="en-US" sz="900" b="1" dirty="0"/>
          </a:p>
          <a:p>
            <a:r>
              <a:rPr lang="en-US" sz="1600" dirty="0"/>
              <a:t>Sparse Pad Tutorial with Hummingbird</a:t>
            </a:r>
          </a:p>
          <a:p>
            <a:pPr lvl="1"/>
            <a:r>
              <a:rPr lang="en-US" sz="900" b="1" dirty="0"/>
              <a:t>PPT: </a:t>
            </a:r>
            <a:r>
              <a:rPr lang="en-US" sz="900" dirty="0"/>
              <a:t>NeuroDOT_Tutorial_Generating_a_Light_Model_SparsePad_32x32_With_Hummingbird</a:t>
            </a:r>
          </a:p>
          <a:p>
            <a:pPr lvl="1"/>
            <a:r>
              <a:rPr lang="en-US" sz="900" b="1" dirty="0"/>
              <a:t>Script: </a:t>
            </a:r>
            <a:r>
              <a:rPr lang="en-US" sz="900" dirty="0" err="1"/>
              <a:t>Basic_Light_Modeling_with_sparse_Pad_and_Hummingbird_Tutorial</a:t>
            </a:r>
            <a:endParaRPr lang="en-US" sz="900" dirty="0"/>
          </a:p>
          <a:p>
            <a:pPr lvl="1"/>
            <a:r>
              <a:rPr lang="en-US" sz="900" b="1" dirty="0"/>
              <a:t>Pad file: </a:t>
            </a:r>
            <a:r>
              <a:rPr lang="en-US" sz="900" dirty="0"/>
              <a:t>Pad_FullHead_32x32.mat</a:t>
            </a:r>
            <a:endParaRPr lang="en-US" sz="900" b="1" dirty="0"/>
          </a:p>
          <a:p>
            <a:r>
              <a:rPr lang="en-US" sz="1600" dirty="0"/>
              <a:t>Light Modeling with Adult 96x92 Pad</a:t>
            </a:r>
          </a:p>
          <a:p>
            <a:pPr lvl="1"/>
            <a:r>
              <a:rPr lang="en-US" sz="900" b="1" dirty="0"/>
              <a:t>PPT: </a:t>
            </a:r>
            <a:r>
              <a:rPr lang="en-US" sz="900" dirty="0"/>
              <a:t>NeuroDOT_Tutorial_Generating_a_Light_Model_Pad_Adult_96x92_Example</a:t>
            </a:r>
          </a:p>
          <a:p>
            <a:pPr lvl="1"/>
            <a:r>
              <a:rPr lang="en-US" sz="900" b="1" dirty="0"/>
              <a:t>Script: </a:t>
            </a:r>
            <a:r>
              <a:rPr lang="en-US" sz="900" dirty="0"/>
              <a:t>Basic_Light_Modeling_with_AlignMe_Tutorial_Pad_Adult_96x92</a:t>
            </a:r>
          </a:p>
          <a:p>
            <a:pPr lvl="1"/>
            <a:r>
              <a:rPr lang="en-US" sz="900" b="1" dirty="0"/>
              <a:t>Pad file: </a:t>
            </a:r>
            <a:r>
              <a:rPr lang="en-US" sz="900" dirty="0"/>
              <a:t>Pad_Adult_96x92.mat</a:t>
            </a:r>
          </a:p>
          <a:p>
            <a:pPr lvl="1"/>
            <a:r>
              <a:rPr lang="en-US" sz="900" dirty="0"/>
              <a:t>Note: this tutorial’s PowerPoint is in an older style</a:t>
            </a:r>
          </a:p>
        </p:txBody>
      </p:sp>
    </p:spTree>
    <p:extLst>
      <p:ext uri="{BB962C8B-B14F-4D97-AF65-F5344CB8AC3E}">
        <p14:creationId xmlns:p14="http://schemas.microsoft.com/office/powerpoint/2010/main" val="4193687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Generating a Light Model</a:t>
            </a:r>
          </a:p>
        </p:txBody>
      </p:sp>
      <p:sp>
        <p:nvSpPr>
          <p:cNvPr id="32" name="Content Placeholder 2"/>
          <p:cNvSpPr txBox="1">
            <a:spLocks/>
          </p:cNvSpPr>
          <p:nvPr/>
        </p:nvSpPr>
        <p:spPr>
          <a:xfrm>
            <a:off x="127000" y="889686"/>
            <a:ext cx="5639317" cy="58905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This tutorial will follow the </a:t>
            </a:r>
            <a:r>
              <a:rPr lang="en-US" b="1" dirty="0" err="1">
                <a:solidFill>
                  <a:srgbClr val="00B0F0"/>
                </a:solidFill>
                <a:latin typeface="Courier New" panose="02070309020205020404" pitchFamily="49" charset="0"/>
                <a:cs typeface="Courier New" panose="02070309020205020404" pitchFamily="49" charset="0"/>
              </a:rPr>
              <a:t>Basic_Light_Modeling_with_sparse_Pad_and_AlignMe_Tutorial.m</a:t>
            </a:r>
            <a:r>
              <a:rPr lang="en-US" b="1" dirty="0">
                <a:solidFill>
                  <a:srgbClr val="00B0F0"/>
                </a:solidFill>
                <a:latin typeface="Courier New" panose="02070309020205020404" pitchFamily="49" charset="0"/>
                <a:cs typeface="Courier New" panose="02070309020205020404" pitchFamily="49" charset="0"/>
              </a:rPr>
              <a:t> </a:t>
            </a:r>
            <a:r>
              <a:rPr lang="en-US" dirty="0" err="1"/>
              <a:t>Matlab</a:t>
            </a:r>
            <a:r>
              <a:rPr lang="en-US" dirty="0"/>
              <a:t> file which can be found in the Documentation/Scripts folder. </a:t>
            </a:r>
          </a:p>
          <a:p>
            <a:r>
              <a:rPr lang="en-US" dirty="0"/>
              <a:t>The tutorial will: 	</a:t>
            </a:r>
          </a:p>
          <a:p>
            <a:pPr lvl="1"/>
            <a:r>
              <a:rPr lang="en-US" dirty="0"/>
              <a:t>Generate a mesh from a segmented volume</a:t>
            </a:r>
          </a:p>
          <a:p>
            <a:pPr lvl="1"/>
            <a:r>
              <a:rPr lang="en-US" dirty="0"/>
              <a:t>Place an array of sources and detectors on the mesh</a:t>
            </a:r>
          </a:p>
          <a:p>
            <a:pPr lvl="1"/>
            <a:r>
              <a:rPr lang="en-US" dirty="0"/>
              <a:t>Set multiple parameters for the model</a:t>
            </a:r>
          </a:p>
          <a:p>
            <a:pPr lvl="1"/>
            <a:r>
              <a:rPr lang="en-US" dirty="0"/>
              <a:t>Calculate the sensitivity </a:t>
            </a:r>
            <a:r>
              <a:rPr lang="en-US" b="1" dirty="0">
                <a:solidFill>
                  <a:srgbClr val="00B0F0"/>
                </a:solidFill>
                <a:latin typeface="Courier New" panose="02070309020205020404" pitchFamily="49" charset="0"/>
                <a:cs typeface="Courier New" panose="02070309020205020404" pitchFamily="49" charset="0"/>
              </a:rPr>
              <a:t>A</a:t>
            </a:r>
            <a:r>
              <a:rPr lang="en-US" dirty="0"/>
              <a:t> for this model</a:t>
            </a:r>
          </a:p>
          <a:p>
            <a:r>
              <a:rPr lang="en-US" dirty="0"/>
              <a:t>We will use a segmented volume, </a:t>
            </a:r>
            <a:r>
              <a:rPr lang="en-US" b="1" dirty="0">
                <a:solidFill>
                  <a:srgbClr val="00B0F0"/>
                </a:solidFill>
                <a:latin typeface="Courier New" panose="02070309020205020404" pitchFamily="49" charset="0"/>
                <a:cs typeface="Courier New" panose="02070309020205020404" pitchFamily="49" charset="0"/>
              </a:rPr>
              <a:t>Segmented_MNI152nl_on_MNI111_nifti</a:t>
            </a:r>
            <a:r>
              <a:rPr lang="en-US" dirty="0"/>
              <a:t>, found in </a:t>
            </a:r>
            <a:r>
              <a:rPr lang="en-US" dirty="0" err="1"/>
              <a:t>Support_Files</a:t>
            </a:r>
            <a:r>
              <a:rPr lang="en-US" dirty="0"/>
              <a:t>/Atlases, to generate the head model.</a:t>
            </a:r>
          </a:p>
          <a:p>
            <a:r>
              <a:rPr lang="en-US" dirty="0"/>
              <a:t>We will use the visual pad, </a:t>
            </a:r>
            <a:r>
              <a:rPr lang="en-US" b="1" dirty="0">
                <a:solidFill>
                  <a:srgbClr val="00B0F0"/>
                </a:solidFill>
                <a:latin typeface="Courier New" panose="02070309020205020404" pitchFamily="49" charset="0"/>
                <a:cs typeface="Courier New" panose="02070309020205020404" pitchFamily="49" charset="0"/>
              </a:rPr>
              <a:t>Pad_FullHead_32x32.mat</a:t>
            </a:r>
            <a:r>
              <a:rPr lang="en-US" dirty="0"/>
              <a:t>, found in </a:t>
            </a:r>
            <a:r>
              <a:rPr lang="en-US" dirty="0" err="1"/>
              <a:t>Support_Files</a:t>
            </a:r>
            <a:r>
              <a:rPr lang="en-US" dirty="0"/>
              <a:t>/Pad.</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3" name="Slide Number Placeholder 2">
            <a:extLst>
              <a:ext uri="{FF2B5EF4-FFF2-40B4-BE49-F238E27FC236}">
                <a16:creationId xmlns:a16="http://schemas.microsoft.com/office/drawing/2014/main" id="{A7AC90AF-D5D9-F857-4852-D4B9CD3DBC00}"/>
              </a:ext>
            </a:extLst>
          </p:cNvPr>
          <p:cNvSpPr>
            <a:spLocks noGrp="1"/>
          </p:cNvSpPr>
          <p:nvPr>
            <p:ph type="sldNum" sz="quarter" idx="12"/>
          </p:nvPr>
        </p:nvSpPr>
        <p:spPr/>
        <p:txBody>
          <a:bodyPr/>
          <a:lstStyle/>
          <a:p>
            <a:fld id="{A6EA515B-EB3D-473C-ADE9-FD8348C61D57}" type="slidenum">
              <a:rPr lang="en-US" smtClean="0"/>
              <a:t>6</a:t>
            </a:fld>
            <a:endParaRPr lang="en-US"/>
          </a:p>
        </p:txBody>
      </p:sp>
    </p:spTree>
    <p:extLst>
      <p:ext uri="{BB962C8B-B14F-4D97-AF65-F5344CB8AC3E}">
        <p14:creationId xmlns:p14="http://schemas.microsoft.com/office/powerpoint/2010/main" val="1961084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solidFill>
                  <a:srgbClr val="FF0000"/>
                </a:solidFill>
              </a:rPr>
              <a:t>NeuroDOT</a:t>
            </a:r>
            <a:r>
              <a:rPr lang="en-US" dirty="0">
                <a:solidFill>
                  <a:srgbClr val="FF0000"/>
                </a:solidFill>
              </a:rPr>
              <a:t> Flowchart for Light Model Generation</a:t>
            </a: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2" name="Rectangle 1"/>
          <p:cNvSpPr/>
          <p:nvPr/>
        </p:nvSpPr>
        <p:spPr>
          <a:xfrm>
            <a:off x="7091464" y="2188723"/>
            <a:ext cx="5023104" cy="29377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1097122" y="1579650"/>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5" name="Straight Arrow Connector 4"/>
          <p:cNvCxnSpPr/>
          <p:nvPr/>
        </p:nvCxnSpPr>
        <p:spPr>
          <a:xfrm>
            <a:off x="2257517" y="200321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1074426" y="23526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2" name="Straight Arrow Connector 21"/>
          <p:cNvCxnSpPr/>
          <p:nvPr/>
        </p:nvCxnSpPr>
        <p:spPr>
          <a:xfrm>
            <a:off x="2254538" y="434856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674660" y="4685417"/>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30" name="Straight Arrow Connector 29"/>
          <p:cNvCxnSpPr/>
          <p:nvPr/>
        </p:nvCxnSpPr>
        <p:spPr>
          <a:xfrm>
            <a:off x="2254538" y="509072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2257517" y="27853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1074426" y="312505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34" name="Straight Arrow Connector 33"/>
          <p:cNvCxnSpPr/>
          <p:nvPr/>
        </p:nvCxnSpPr>
        <p:spPr>
          <a:xfrm>
            <a:off x="2256113" y="355778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1073022" y="389748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36" name="Rounded Rectangle 35"/>
          <p:cNvSpPr/>
          <p:nvPr/>
        </p:nvSpPr>
        <p:spPr>
          <a:xfrm>
            <a:off x="588129" y="5422090"/>
            <a:ext cx="3332818"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4" name="Right Brace 3">
            <a:extLst>
              <a:ext uri="{FF2B5EF4-FFF2-40B4-BE49-F238E27FC236}">
                <a16:creationId xmlns:a16="http://schemas.microsoft.com/office/drawing/2014/main" id="{434CCF83-6C9C-1A5E-AB75-E0D60076143B}"/>
              </a:ext>
            </a:extLst>
          </p:cNvPr>
          <p:cNvSpPr/>
          <p:nvPr/>
        </p:nvSpPr>
        <p:spPr>
          <a:xfrm>
            <a:off x="3533774" y="3097754"/>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9F0755C3-80AD-5F16-51BE-CE7F74FFF4A8}"/>
              </a:ext>
            </a:extLst>
          </p:cNvPr>
          <p:cNvSpPr txBox="1"/>
          <p:nvPr/>
        </p:nvSpPr>
        <p:spPr>
          <a:xfrm>
            <a:off x="3979656" y="3288268"/>
            <a:ext cx="1469446" cy="830997"/>
          </a:xfrm>
          <a:prstGeom prst="rect">
            <a:avLst/>
          </a:prstGeom>
          <a:noFill/>
        </p:spPr>
        <p:txBody>
          <a:bodyPr wrap="square" rtlCol="0">
            <a:spAutoFit/>
          </a:bodyPr>
          <a:lstStyle/>
          <a:p>
            <a:r>
              <a:rPr lang="en-US" sz="1200" dirty="0"/>
              <a:t>These steps are repeated for a low-density and high-density mesh</a:t>
            </a:r>
          </a:p>
        </p:txBody>
      </p:sp>
      <p:sp>
        <p:nvSpPr>
          <p:cNvPr id="7" name="Slide Number Placeholder 6">
            <a:extLst>
              <a:ext uri="{FF2B5EF4-FFF2-40B4-BE49-F238E27FC236}">
                <a16:creationId xmlns:a16="http://schemas.microsoft.com/office/drawing/2014/main" id="{627B4C97-9976-3318-7EEC-47DE84692C93}"/>
              </a:ext>
            </a:extLst>
          </p:cNvPr>
          <p:cNvSpPr>
            <a:spLocks noGrp="1"/>
          </p:cNvSpPr>
          <p:nvPr>
            <p:ph type="sldNum" sz="quarter" idx="12"/>
          </p:nvPr>
        </p:nvSpPr>
        <p:spPr/>
        <p:txBody>
          <a:bodyPr/>
          <a:lstStyle/>
          <a:p>
            <a:fld id="{A6EA515B-EB3D-473C-ADE9-FD8348C61D57}" type="slidenum">
              <a:rPr lang="en-US" smtClean="0"/>
              <a:t>7</a:t>
            </a:fld>
            <a:endParaRPr lang="en-US"/>
          </a:p>
        </p:txBody>
      </p:sp>
    </p:spTree>
    <p:extLst>
      <p:ext uri="{BB962C8B-B14F-4D97-AF65-F5344CB8AC3E}">
        <p14:creationId xmlns:p14="http://schemas.microsoft.com/office/powerpoint/2010/main" val="149772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Running the script – Author’s Note</a:t>
            </a:r>
          </a:p>
        </p:txBody>
      </p:sp>
      <p:sp>
        <p:nvSpPr>
          <p:cNvPr id="19" name="TextBox 18">
            <a:extLst>
              <a:ext uri="{FF2B5EF4-FFF2-40B4-BE49-F238E27FC236}">
                <a16:creationId xmlns:a16="http://schemas.microsoft.com/office/drawing/2014/main" id="{F7E1B133-1AB9-408F-AC8A-6C76715E8DEB}"/>
              </a:ext>
            </a:extLst>
          </p:cNvPr>
          <p:cNvSpPr txBox="1"/>
          <p:nvPr/>
        </p:nvSpPr>
        <p:spPr>
          <a:xfrm>
            <a:off x="181902" y="963854"/>
            <a:ext cx="5940992" cy="5883662"/>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How the author runs the script</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Highlight and execute each chunk of code</a:t>
            </a:r>
          </a:p>
          <a:p>
            <a:pPr marL="800100" lvl="1" indent="-342900" defTabSz="457200">
              <a:spcBef>
                <a:spcPts val="1000"/>
              </a:spcBef>
              <a:buClr>
                <a:srgbClr val="90C226"/>
              </a:buClr>
              <a:buSzPct val="80000"/>
              <a:buFont typeface="Wingdings 3" charset="2"/>
              <a:buChar char=""/>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Ex: highlight lines 64-69 </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right click </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hit “Evaluate Selection”</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Al</a:t>
            </a:r>
            <a:r>
              <a:rPr kumimoji="0" lang="en-US"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ternate way of running the script</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For each section (beige) hit </a:t>
            </a:r>
            <a:r>
              <a:rPr kumimoji="0" lang="en-US" sz="16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ctrl+enter</a:t>
            </a:r>
            <a:endPar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This isn’t how the author does it, but it will still work</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Note: DO NOT HIT THE GREEN “RUN” BUTTON to run this script</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endPar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MATLAB versions to use</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Optimal version: MATLAB 2020b</a:t>
            </a:r>
          </a:p>
          <a:p>
            <a:pPr marL="1257300" marR="0" lvl="2"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The version that </a:t>
            </a:r>
            <a:r>
              <a:rPr kumimoji="0" lang="en-US" sz="16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AlignMe</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was developed in</a:t>
            </a:r>
            <a:endParaRPr kumimoji="0" lang="en-US" sz="16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NIRFAST version to use</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NIRFASTer</a:t>
            </a:r>
            <a:r>
              <a:rPr kumimoji="0" lang="en-US" sz="16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the newest release of NIRFAST</a:t>
            </a:r>
          </a:p>
          <a:p>
            <a:pPr marL="800100" lvl="1" indent="-342900" defTabSz="457200">
              <a:spcBef>
                <a:spcPts val="1000"/>
              </a:spcBef>
              <a:buClr>
                <a:srgbClr val="90C226"/>
              </a:buClr>
              <a:buSzPct val="80000"/>
              <a:buFont typeface="Wingdings 3" charset="2"/>
              <a:buChar char=""/>
              <a:defRPr/>
            </a:pPr>
            <a:r>
              <a:rPr kumimoji="0" lang="en-US" sz="16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Found here</a:t>
            </a:r>
            <a:r>
              <a:rPr kumimoji="0" lang="en-US" sz="16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r>
              <a:rPr kumimoji="0" lang="en-US" sz="1600" b="0" i="0" u="none" strike="noStrike" kern="1200" cap="none" spc="0" normalizeH="0" baseline="0" noProof="0" dirty="0">
                <a:ln>
                  <a:noFill/>
                </a:ln>
                <a:solidFill>
                  <a:prstClr val="white"/>
                </a:solidFill>
                <a:effectLst/>
                <a:uLnTx/>
                <a:uFillTx/>
                <a:latin typeface="Slack-Lato"/>
                <a:ea typeface="+mn-ea"/>
                <a:cs typeface="+mn-cs"/>
                <a:hlinkClick r:id="rId2"/>
              </a:rPr>
              <a:t>https://github.com/nirfaster/NIRFASTer</a:t>
            </a:r>
            <a:r>
              <a:rPr kumimoji="0" lang="en-US" sz="16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endParaRPr lang="en-US" sz="2000" dirty="0">
              <a:solidFill>
                <a:prstClr val="white">
                  <a:lumMod val="75000"/>
                  <a:lumOff val="25000"/>
                </a:prstClr>
              </a:solidFill>
              <a:latin typeface="Trebuchet MS" panose="020B0603020202020204"/>
            </a:endParaRPr>
          </a:p>
        </p:txBody>
      </p:sp>
      <p:pic>
        <p:nvPicPr>
          <p:cNvPr id="2" name="Picture 1"/>
          <p:cNvPicPr>
            <a:picLocks noChangeAspect="1"/>
          </p:cNvPicPr>
          <p:nvPr/>
        </p:nvPicPr>
        <p:blipFill>
          <a:blip r:embed="rId3"/>
          <a:stretch>
            <a:fillRect/>
          </a:stretch>
        </p:blipFill>
        <p:spPr>
          <a:xfrm>
            <a:off x="6812449" y="2057400"/>
            <a:ext cx="5379551" cy="4004865"/>
          </a:xfrm>
          <a:prstGeom prst="rect">
            <a:avLst/>
          </a:prstGeom>
        </p:spPr>
      </p:pic>
      <p:sp>
        <p:nvSpPr>
          <p:cNvPr id="3" name="Left Brace 2"/>
          <p:cNvSpPr/>
          <p:nvPr/>
        </p:nvSpPr>
        <p:spPr>
          <a:xfrm>
            <a:off x="6460193" y="2057401"/>
            <a:ext cx="435706" cy="2308412"/>
          </a:xfrm>
          <a:prstGeom prst="leftBrace">
            <a:avLst>
              <a:gd name="adj1" fmla="val 8333"/>
              <a:gd name="adj2" fmla="val 26003"/>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6" name="TextBox 5"/>
          <p:cNvSpPr txBox="1"/>
          <p:nvPr/>
        </p:nvSpPr>
        <p:spPr>
          <a:xfrm>
            <a:off x="5770638" y="2495550"/>
            <a:ext cx="81144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Example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section</a:t>
            </a:r>
          </a:p>
        </p:txBody>
      </p:sp>
      <p:sp>
        <p:nvSpPr>
          <p:cNvPr id="4" name="Slide Number Placeholder 3">
            <a:extLst>
              <a:ext uri="{FF2B5EF4-FFF2-40B4-BE49-F238E27FC236}">
                <a16:creationId xmlns:a16="http://schemas.microsoft.com/office/drawing/2014/main" id="{599B29CF-B339-BF83-9D34-D6A8AAD631B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728444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In Script</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id="{F7E1B133-1AB9-408F-AC8A-6C76715E8DEB}"/>
              </a:ext>
            </a:extLst>
          </p:cNvPr>
          <p:cNvSpPr txBox="1"/>
          <p:nvPr/>
        </p:nvSpPr>
        <p:spPr>
          <a:xfrm>
            <a:off x="181902" y="1281512"/>
            <a:ext cx="8515557" cy="2036455"/>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The first section of code in this script will add the required toolboxes to your path and allow you to navigate to your desired output directory from within the script</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Some parameters for visualizations made in the script are set up here as well</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sp>
        <p:nvSpPr>
          <p:cNvPr id="2" name="Slide Number Placeholder 1">
            <a:extLst>
              <a:ext uri="{FF2B5EF4-FFF2-40B4-BE49-F238E27FC236}">
                <a16:creationId xmlns:a16="http://schemas.microsoft.com/office/drawing/2014/main" id="{B7A05167-525A-0563-C578-C9F3767DDE8D}"/>
              </a:ext>
            </a:extLst>
          </p:cNvPr>
          <p:cNvSpPr>
            <a:spLocks noGrp="1"/>
          </p:cNvSpPr>
          <p:nvPr>
            <p:ph type="sldNum" sz="quarter" idx="12"/>
          </p:nvPr>
        </p:nvSpPr>
        <p:spPr/>
        <p:txBody>
          <a:bodyPr/>
          <a:lstStyle/>
          <a:p>
            <a:fld id="{A6EA515B-EB3D-473C-ADE9-FD8348C61D57}" type="slidenum">
              <a:rPr lang="en-US" smtClean="0"/>
              <a:t>9</a:t>
            </a:fld>
            <a:endParaRPr lang="en-US"/>
          </a:p>
        </p:txBody>
      </p:sp>
      <p:pic>
        <p:nvPicPr>
          <p:cNvPr id="5" name="Picture 4"/>
          <p:cNvPicPr>
            <a:picLocks noChangeAspect="1"/>
          </p:cNvPicPr>
          <p:nvPr/>
        </p:nvPicPr>
        <p:blipFill>
          <a:blip r:embed="rId2"/>
          <a:stretch>
            <a:fillRect/>
          </a:stretch>
        </p:blipFill>
        <p:spPr>
          <a:xfrm>
            <a:off x="1817594" y="3317967"/>
            <a:ext cx="7497698" cy="2535986"/>
          </a:xfrm>
          <a:prstGeom prst="rect">
            <a:avLst/>
          </a:prstGeom>
        </p:spPr>
      </p:pic>
    </p:spTree>
    <p:extLst>
      <p:ext uri="{BB962C8B-B14F-4D97-AF65-F5344CB8AC3E}">
        <p14:creationId xmlns:p14="http://schemas.microsoft.com/office/powerpoint/2010/main" val="343177304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90881</TotalTime>
  <Words>3242</Words>
  <Application>Microsoft Office PowerPoint</Application>
  <PresentationFormat>Widescreen</PresentationFormat>
  <Paragraphs>447</Paragraphs>
  <Slides>39</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Courier New</vt:lpstr>
      <vt:lpstr>Slack-Lato</vt:lpstr>
      <vt:lpstr>Trebuchet MS</vt:lpstr>
      <vt:lpstr>Wingdings 3</vt:lpstr>
      <vt:lpstr>Facet</vt:lpstr>
      <vt:lpstr>NeuroDOT</vt:lpstr>
      <vt:lpstr>PowerPoint Presentation</vt:lpstr>
      <vt:lpstr>PowerPoint Presentation</vt:lpstr>
      <vt:lpstr>Diffuse Optical Tomography</vt:lpstr>
      <vt:lpstr>Light Modeling Tutorials in NeuroDOT</vt:lpstr>
      <vt:lpstr>Generating a Light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AlignMe Tutorial 1</vt:lpstr>
      <vt:lpstr>AlignMe Tutorial 2</vt:lpstr>
      <vt:lpstr>AlignMe Tutorial 3</vt:lpstr>
      <vt:lpstr>AlignMe Tutorial 4</vt:lpstr>
      <vt:lpstr>AlignMe Tutorial 5</vt:lpstr>
      <vt:lpstr>AlignMe Tutorial 6</vt:lpstr>
      <vt:lpstr>AlignMe Tutorial 7</vt:lpstr>
      <vt:lpstr>AlignMe Tutorial 8</vt:lpstr>
      <vt:lpstr>AlignMe Tutorial 9</vt:lpstr>
      <vt:lpstr>AlignMe Tutorial Potential Errors</vt:lpstr>
      <vt:lpstr>AlignMe Tutorial 10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That’s It (For 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ORLUser</dc:creator>
  <cp:lastModifiedBy>Emma Speh</cp:lastModifiedBy>
  <cp:revision>2060</cp:revision>
  <dcterms:created xsi:type="dcterms:W3CDTF">2016-10-13T23:27:35Z</dcterms:created>
  <dcterms:modified xsi:type="dcterms:W3CDTF">2024-03-06T15:45:49Z</dcterms:modified>
</cp:coreProperties>
</file>